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24"/>
  </p:notesMasterIdLst>
  <p:sldIdLst>
    <p:sldId id="256" r:id="rId2"/>
    <p:sldId id="471" r:id="rId3"/>
    <p:sldId id="472" r:id="rId4"/>
    <p:sldId id="257" r:id="rId5"/>
    <p:sldId id="258" r:id="rId6"/>
    <p:sldId id="473" r:id="rId7"/>
    <p:sldId id="474" r:id="rId8"/>
    <p:sldId id="475" r:id="rId9"/>
    <p:sldId id="476" r:id="rId10"/>
    <p:sldId id="477" r:id="rId11"/>
    <p:sldId id="478" r:id="rId12"/>
    <p:sldId id="479" r:id="rId13"/>
    <p:sldId id="259" r:id="rId14"/>
    <p:sldId id="263" r:id="rId15"/>
    <p:sldId id="462" r:id="rId16"/>
    <p:sldId id="264" r:id="rId17"/>
    <p:sldId id="480" r:id="rId18"/>
    <p:sldId id="481" r:id="rId19"/>
    <p:sldId id="463" r:id="rId20"/>
    <p:sldId id="265" r:id="rId21"/>
    <p:sldId id="482" r:id="rId22"/>
    <p:sldId id="483" r:id="rId23"/>
    <p:sldId id="484" r:id="rId24"/>
    <p:sldId id="266" r:id="rId25"/>
    <p:sldId id="267" r:id="rId26"/>
    <p:sldId id="485" r:id="rId27"/>
    <p:sldId id="486" r:id="rId28"/>
    <p:sldId id="487" r:id="rId29"/>
    <p:sldId id="268" r:id="rId30"/>
    <p:sldId id="488" r:id="rId31"/>
    <p:sldId id="489" r:id="rId32"/>
    <p:sldId id="269" r:id="rId33"/>
    <p:sldId id="270" r:id="rId34"/>
    <p:sldId id="490" r:id="rId35"/>
    <p:sldId id="491" r:id="rId36"/>
    <p:sldId id="492" r:id="rId37"/>
    <p:sldId id="493" r:id="rId38"/>
    <p:sldId id="494" r:id="rId39"/>
    <p:sldId id="495" r:id="rId40"/>
    <p:sldId id="496" r:id="rId41"/>
    <p:sldId id="497" r:id="rId42"/>
    <p:sldId id="498" r:id="rId43"/>
    <p:sldId id="499" r:id="rId44"/>
    <p:sldId id="500" r:id="rId45"/>
    <p:sldId id="271" r:id="rId46"/>
    <p:sldId id="272" r:id="rId47"/>
    <p:sldId id="273" r:id="rId48"/>
    <p:sldId id="274" r:id="rId49"/>
    <p:sldId id="501" r:id="rId50"/>
    <p:sldId id="502" r:id="rId51"/>
    <p:sldId id="275" r:id="rId52"/>
    <p:sldId id="276" r:id="rId53"/>
    <p:sldId id="503" r:id="rId54"/>
    <p:sldId id="504" r:id="rId55"/>
    <p:sldId id="277" r:id="rId56"/>
    <p:sldId id="505" r:id="rId57"/>
    <p:sldId id="506" r:id="rId58"/>
    <p:sldId id="278" r:id="rId59"/>
    <p:sldId id="507" r:id="rId60"/>
    <p:sldId id="508" r:id="rId61"/>
    <p:sldId id="509" r:id="rId62"/>
    <p:sldId id="510" r:id="rId63"/>
    <p:sldId id="511" r:id="rId64"/>
    <p:sldId id="512" r:id="rId65"/>
    <p:sldId id="279" r:id="rId66"/>
    <p:sldId id="280" r:id="rId67"/>
    <p:sldId id="464" r:id="rId68"/>
    <p:sldId id="513" r:id="rId69"/>
    <p:sldId id="514" r:id="rId70"/>
    <p:sldId id="515" r:id="rId71"/>
    <p:sldId id="516" r:id="rId72"/>
    <p:sldId id="281" r:id="rId73"/>
    <p:sldId id="517" r:id="rId74"/>
    <p:sldId id="282" r:id="rId75"/>
    <p:sldId id="283" r:id="rId76"/>
    <p:sldId id="284" r:id="rId77"/>
    <p:sldId id="465" r:id="rId78"/>
    <p:sldId id="518" r:id="rId79"/>
    <p:sldId id="285" r:id="rId80"/>
    <p:sldId id="519" r:id="rId81"/>
    <p:sldId id="286" r:id="rId82"/>
    <p:sldId id="520" r:id="rId83"/>
    <p:sldId id="287" r:id="rId84"/>
    <p:sldId id="521" r:id="rId85"/>
    <p:sldId id="522" r:id="rId86"/>
    <p:sldId id="523" r:id="rId87"/>
    <p:sldId id="524" r:id="rId88"/>
    <p:sldId id="525" r:id="rId89"/>
    <p:sldId id="288" r:id="rId90"/>
    <p:sldId id="526" r:id="rId91"/>
    <p:sldId id="527" r:id="rId92"/>
    <p:sldId id="289" r:id="rId93"/>
    <p:sldId id="290" r:id="rId94"/>
    <p:sldId id="291" r:id="rId95"/>
    <p:sldId id="528" r:id="rId96"/>
    <p:sldId id="529" r:id="rId97"/>
    <p:sldId id="292" r:id="rId98"/>
    <p:sldId id="293" r:id="rId99"/>
    <p:sldId id="530" r:id="rId100"/>
    <p:sldId id="531" r:id="rId101"/>
    <p:sldId id="532" r:id="rId102"/>
    <p:sldId id="533" r:id="rId103"/>
    <p:sldId id="307" r:id="rId104"/>
    <p:sldId id="534" r:id="rId105"/>
    <p:sldId id="535" r:id="rId106"/>
    <p:sldId id="536" r:id="rId107"/>
    <p:sldId id="308" r:id="rId108"/>
    <p:sldId id="537" r:id="rId109"/>
    <p:sldId id="538" r:id="rId110"/>
    <p:sldId id="539" r:id="rId111"/>
    <p:sldId id="467" r:id="rId112"/>
    <p:sldId id="468" r:id="rId113"/>
    <p:sldId id="469" r:id="rId114"/>
    <p:sldId id="470" r:id="rId115"/>
    <p:sldId id="466" r:id="rId116"/>
    <p:sldId id="540" r:id="rId117"/>
    <p:sldId id="541" r:id="rId118"/>
    <p:sldId id="542" r:id="rId119"/>
    <p:sldId id="543" r:id="rId120"/>
    <p:sldId id="544" r:id="rId121"/>
    <p:sldId id="545" r:id="rId122"/>
    <p:sldId id="546" r:id="rId12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389" autoAdjust="0"/>
    <p:restoredTop sz="94660"/>
  </p:normalViewPr>
  <p:slideViewPr>
    <p:cSldViewPr>
      <p:cViewPr varScale="1">
        <p:scale>
          <a:sx n="10" d="100"/>
          <a:sy n="10" d="100"/>
        </p:scale>
        <p:origin x="-228" y="6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2DAA851-7946-43FD-937B-152B94EDBED4}" type="datetimeFigureOut">
              <a:rPr lang="en-US"/>
              <a:pPr>
                <a:defRPr/>
              </a:pPr>
              <a:t>3/16/2021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B677470-73D2-408D-89CC-3534D3B2EF9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05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291E564-9519-4DDD-8B25-714FC98A5C5A}" type="slidenum">
              <a:rPr lang="en-US" altLang="en-US">
                <a:latin typeface="Calibri" panose="020F0502020204030204" pitchFamily="34" charset="0"/>
              </a:rPr>
              <a:pPr eaLnBrk="1" hangingPunct="1"/>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203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7373033-4D67-47F1-8384-52DFB28C9623}" type="slidenum">
              <a:rPr lang="en-US" altLang="en-US">
                <a:latin typeface="Calibri" panose="020F0502020204030204" pitchFamily="34" charset="0"/>
              </a:rPr>
              <a:pPr eaLnBrk="1" hangingPunct="1"/>
              <a:t>24</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30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05E1956-FB5B-4F82-800D-57D8AB0F6A0C}" type="slidenum">
              <a:rPr lang="en-US" altLang="en-US">
                <a:latin typeface="Calibri" panose="020F0502020204030204" pitchFamily="34" charset="0"/>
              </a:rPr>
              <a:pPr eaLnBrk="1" hangingPunct="1"/>
              <a:t>25</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71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BF5A99-8EC6-4BBA-9F26-BB95D2B73F37}" type="slidenum">
              <a:rPr lang="en-US" altLang="en-US">
                <a:latin typeface="Calibri" panose="020F0502020204030204" pitchFamily="34" charset="0"/>
              </a:rPr>
              <a:pPr eaLnBrk="1" hangingPunct="1"/>
              <a:t>29</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1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0C0506-4FE0-4EE5-9A9B-5373F8C7C7C7}"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2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EA2B835-F9EB-4728-93CF-BC040BD75A25}"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14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63BC703-A612-42CB-9E89-816CE515E2FC}" type="slidenum">
              <a:rPr lang="en-US" altLang="en-US">
                <a:latin typeface="Calibri" panose="020F0502020204030204" pitchFamily="34" charset="0"/>
              </a:rPr>
              <a:pPr eaLnBrk="1" hangingPunct="1"/>
              <a:t>45</a:t>
            </a:fld>
            <a:endParaRPr lang="en-US"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55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BF15E71-186B-4E58-B283-EA0C60BAA0DD}" type="slidenum">
              <a:rPr lang="en-US" altLang="en-US">
                <a:latin typeface="Calibri" panose="020F0502020204030204" pitchFamily="34" charset="0"/>
              </a:rPr>
              <a:pPr eaLnBrk="1" hangingPunct="1"/>
              <a:t>46</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66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8A05F29-5011-487C-8453-81F6DAA0638C}" type="slidenum">
              <a:rPr lang="en-US" altLang="en-US">
                <a:latin typeface="Calibri" panose="020F0502020204030204" pitchFamily="34" charset="0"/>
              </a:rPr>
              <a:pPr eaLnBrk="1" hangingPunct="1"/>
              <a:t>47</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86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80DECE-F49F-4BA4-BE3E-A71B9EBB5EE0}" type="slidenum">
              <a:rPr lang="en-US" altLang="en-US">
                <a:latin typeface="Calibri" panose="020F0502020204030204" pitchFamily="34" charset="0"/>
              </a:rPr>
              <a:pPr eaLnBrk="1" hangingPunct="1"/>
              <a:t>48</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17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C6E4D4-E0BF-4B34-A98E-0958FDE38B5A}" type="slidenum">
              <a:rPr lang="en-US" altLang="en-US">
                <a:latin typeface="Calibri" panose="020F0502020204030204" pitchFamily="34" charset="0"/>
              </a:rPr>
              <a:pPr eaLnBrk="1" hangingPunct="1"/>
              <a:t>51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36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3438531-FBBF-4797-8CB0-B0FB306C51BB}" type="slidenum">
              <a:rPr lang="en-US" altLang="en-US">
                <a:latin typeface="Calibri" panose="020F0502020204030204" pitchFamily="34" charset="0"/>
              </a:rPr>
              <a:pPr eaLnBrk="1" hangingPunct="1"/>
              <a:t>4</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27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F3974FE-B7C2-46B5-81A4-C67E79026135}" type="slidenum">
              <a:rPr lang="en-US" altLang="en-US">
                <a:latin typeface="Calibri" panose="020F0502020204030204" pitchFamily="34" charset="0"/>
              </a:rPr>
              <a:pPr eaLnBrk="1" hangingPunct="1"/>
              <a:t>52</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37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D8BB7B-7A61-418A-B7C6-19D6F9796B25}" type="slidenum">
              <a:rPr lang="en-US" altLang="en-US">
                <a:latin typeface="Calibri" panose="020F0502020204030204" pitchFamily="34" charset="0"/>
              </a:rPr>
              <a:pPr eaLnBrk="1" hangingPunct="1"/>
              <a:t>55</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68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D24785-790A-4D6E-9065-7F3134119A25}" type="slidenum">
              <a:rPr lang="en-US" altLang="en-US">
                <a:latin typeface="Calibri" panose="020F0502020204030204" pitchFamily="34" charset="0"/>
              </a:rPr>
              <a:pPr eaLnBrk="1" hangingPunct="1"/>
              <a:t>58</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40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5FF0B5-3B40-41A4-BFC8-67E243FD0005}" type="slidenum">
              <a:rPr lang="en-US" altLang="en-US">
                <a:latin typeface="Calibri" panose="020F0502020204030204" pitchFamily="34" charset="0"/>
              </a:rPr>
              <a:pPr eaLnBrk="1" hangingPunct="1"/>
              <a:t>65</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50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99849F-41DE-4CBA-88A4-B6D2EB615025}" type="slidenum">
              <a:rPr lang="en-US" altLang="en-US">
                <a:latin typeface="Calibri" panose="020F0502020204030204" pitchFamily="34" charset="0"/>
              </a:rPr>
              <a:pPr eaLnBrk="1" hangingPunct="1"/>
              <a:t>66</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50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47AA39-5D81-491A-A486-E853C96238D9}" type="slidenum">
              <a:rPr lang="en-US" altLang="en-US">
                <a:latin typeface="Calibri" panose="020F0502020204030204" pitchFamily="34" charset="0"/>
              </a:rPr>
              <a:pPr eaLnBrk="1" hangingPunct="1"/>
              <a:t>67</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01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3251CCB-802A-470B-9A08-DA78358605E3}" type="slidenum">
              <a:rPr lang="en-US" altLang="en-US">
                <a:latin typeface="Calibri" panose="020F0502020204030204" pitchFamily="34" charset="0"/>
              </a:rPr>
              <a:pPr eaLnBrk="1" hangingPunct="1"/>
              <a:t>72</a:t>
            </a:fld>
            <a:endParaRPr lang="en-US"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22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260498E-8D37-41BC-9F20-1AEDBC6797B1}" type="slidenum">
              <a:rPr lang="en-US" altLang="en-US">
                <a:latin typeface="Calibri" panose="020F0502020204030204" pitchFamily="34" charset="0"/>
              </a:rPr>
              <a:pPr eaLnBrk="1" hangingPunct="1"/>
              <a:t>74</a:t>
            </a:fld>
            <a:endParaRPr lang="en-US" altLang="en-US">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323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D81639F-5F7A-424A-B9D7-330A53A9D55C}" type="slidenum">
              <a:rPr lang="en-US" altLang="en-US">
                <a:latin typeface="Calibri" panose="020F0502020204030204" pitchFamily="34" charset="0"/>
              </a:rPr>
              <a:pPr eaLnBrk="1" hangingPunct="1"/>
              <a:t>75</a:t>
            </a:fld>
            <a:endParaRPr lang="en-US" altLang="en-US">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42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FA17C57-6A6D-4D2D-A8B4-84C0D2C9811B}" type="slidenum">
              <a:rPr lang="en-US" altLang="en-US">
                <a:latin typeface="Calibri" panose="020F0502020204030204" pitchFamily="34" charset="0"/>
              </a:rPr>
              <a:pPr eaLnBrk="1" hangingPunct="1"/>
              <a:t>76</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46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2F9ECE3-6A73-4600-990A-C81CE2FA004B}"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42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12A759-8E4F-4868-B895-564FAC66118B}" type="slidenum">
              <a:rPr lang="en-US" altLang="en-US">
                <a:latin typeface="Calibri" panose="020F0502020204030204" pitchFamily="34" charset="0"/>
              </a:rPr>
              <a:pPr eaLnBrk="1" hangingPunct="1"/>
              <a:t>77</a:t>
            </a:fld>
            <a:endParaRPr lang="en-US" altLang="en-US">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63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453298-61EF-4741-90C0-7214B097E615}" type="slidenum">
              <a:rPr lang="en-US" altLang="en-US">
                <a:latin typeface="Calibri" panose="020F0502020204030204" pitchFamily="34" charset="0"/>
              </a:rPr>
              <a:pPr eaLnBrk="1" hangingPunct="1"/>
              <a:t>79</a:t>
            </a:fld>
            <a:endParaRPr lang="en-US" altLang="en-US">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83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E9063C5-8800-4499-A069-36EA968725FA}" type="slidenum">
              <a:rPr lang="en-US" altLang="en-US">
                <a:latin typeface="Calibri" panose="020F0502020204030204" pitchFamily="34" charset="0"/>
              </a:rPr>
              <a:pPr eaLnBrk="1" hangingPunct="1"/>
              <a:t>81</a:t>
            </a:fld>
            <a:endParaRPr lang="en-US" altLang="en-US">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04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A6A795-7E7F-4B40-A576-EAEF409988B9}" type="slidenum">
              <a:rPr lang="en-US" altLang="en-US">
                <a:latin typeface="Calibri" panose="020F0502020204030204" pitchFamily="34" charset="0"/>
              </a:rPr>
              <a:pPr eaLnBrk="1" hangingPunct="1"/>
              <a:t>83</a:t>
            </a:fld>
            <a:endParaRPr lang="en-US" altLang="en-US">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65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DBB5DF8-5F72-43C3-A450-F5D4BBA5007E}" type="slidenum">
              <a:rPr lang="en-US" altLang="en-US">
                <a:latin typeface="Calibri" panose="020F0502020204030204" pitchFamily="34" charset="0"/>
              </a:rPr>
              <a:pPr eaLnBrk="1" hangingPunct="1"/>
              <a:t>89</a:t>
            </a:fld>
            <a:endParaRPr lang="en-US" altLang="en-US">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96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E75A9A-F413-4C6D-95AD-7D30069A7D55}" type="slidenum">
              <a:rPr lang="en-US" altLang="en-US">
                <a:latin typeface="Calibri" panose="020F0502020204030204" pitchFamily="34" charset="0"/>
              </a:rPr>
              <a:pPr eaLnBrk="1" hangingPunct="1"/>
              <a:t>92</a:t>
            </a:fld>
            <a:endParaRPr lang="en-US" altLang="en-US">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06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BD086AA-00B2-4BFA-B026-0F00716C5CB6}" type="slidenum">
              <a:rPr lang="en-US" altLang="en-US">
                <a:latin typeface="Calibri" panose="020F0502020204030204" pitchFamily="34" charset="0"/>
              </a:rPr>
              <a:pPr eaLnBrk="1" hangingPunct="1"/>
              <a:t>93</a:t>
            </a:fld>
            <a:endParaRPr lang="en-US" altLang="en-US">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16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2C92CF5-EBB6-4B3B-ABBD-2C9293A07AE7}" type="slidenum">
              <a:rPr lang="en-US" altLang="en-US">
                <a:latin typeface="Calibri" panose="020F0502020204030204" pitchFamily="34" charset="0"/>
              </a:rPr>
              <a:pPr eaLnBrk="1" hangingPunct="1"/>
              <a:t>94</a:t>
            </a:fld>
            <a:endParaRPr lang="en-US" altLang="en-US">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47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B63B76-C1B6-4F4C-8FCF-65883C5292B8}" type="slidenum">
              <a:rPr lang="en-US" altLang="en-US">
                <a:latin typeface="Calibri" panose="020F0502020204030204" pitchFamily="34" charset="0"/>
              </a:rPr>
              <a:pPr eaLnBrk="1" hangingPunct="1"/>
              <a:t>97</a:t>
            </a:fld>
            <a:endParaRPr lang="en-US" altLang="en-US">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57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D654A60-E6E1-4E98-8D67-5B067710FC1E}" type="slidenum">
              <a:rPr lang="en-US" altLang="en-US">
                <a:latin typeface="Calibri" panose="020F0502020204030204" pitchFamily="34" charset="0"/>
              </a:rPr>
              <a:pPr eaLnBrk="1" hangingPunct="1"/>
              <a:t>98</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97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D8D899B-EB15-48E1-A029-A6289A1393A4}" type="slidenum">
              <a:rPr lang="en-US" altLang="en-US">
                <a:latin typeface="Calibri" panose="020F0502020204030204" pitchFamily="34" charset="0"/>
              </a:rPr>
              <a:pPr eaLnBrk="1" hangingPunct="1"/>
              <a:t>13</a:t>
            </a:fld>
            <a:endParaRPr lang="en-US"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775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BC83F1-7799-4669-9950-87F24892E823}" type="slidenum">
              <a:rPr lang="en-US" altLang="en-US">
                <a:latin typeface="Calibri" panose="020F0502020204030204" pitchFamily="34" charset="0"/>
              </a:rPr>
              <a:pPr eaLnBrk="1" hangingPunct="1"/>
              <a:t>103</a:t>
            </a:fld>
            <a:endParaRPr lang="en-US" altLang="en-US">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16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15B9E7B-8EFA-40FE-BE07-5DE706BE6D0E}" type="slidenum">
              <a:rPr lang="en-US" altLang="en-US">
                <a:latin typeface="Calibri" panose="020F0502020204030204" pitchFamily="34" charset="0"/>
              </a:rPr>
              <a:pPr eaLnBrk="1" hangingPunct="1"/>
              <a:t>107</a:t>
            </a:fld>
            <a:endParaRPr lang="en-US" altLang="en-US">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16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7BF08BF-B720-4B97-9483-6D4B2BD810C9}" type="slidenum">
              <a:rPr lang="en-US" altLang="en-US">
                <a:latin typeface="Calibri" panose="020F0502020204030204" pitchFamily="34" charset="0"/>
              </a:rPr>
              <a:pPr eaLnBrk="1" hangingPunct="1"/>
              <a:t>111</a:t>
            </a:fld>
            <a:endParaRPr lang="en-US" altLang="en-US">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16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5C60952-FB2D-4184-B92F-6E7727199CF5}" type="slidenum">
              <a:rPr lang="en-US" altLang="en-US">
                <a:latin typeface="Calibri" panose="020F0502020204030204" pitchFamily="34" charset="0"/>
              </a:rPr>
              <a:pPr eaLnBrk="1" hangingPunct="1"/>
              <a:t>112</a:t>
            </a:fld>
            <a:endParaRPr lang="en-US" altLang="en-US">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16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1375682-07EB-49E0-9EB9-B84BA2CB8B04}" type="slidenum">
              <a:rPr lang="en-US" altLang="en-US">
                <a:latin typeface="Calibri" panose="020F0502020204030204" pitchFamily="34" charset="0"/>
              </a:rPr>
              <a:pPr eaLnBrk="1" hangingPunct="1"/>
              <a:t>113</a:t>
            </a:fld>
            <a:endParaRPr lang="en-US" altLang="en-US">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16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C61C38A-223D-4ADB-B421-AE332C62719F}" type="slidenum">
              <a:rPr lang="en-US" altLang="en-US">
                <a:latin typeface="Calibri" panose="020F0502020204030204" pitchFamily="34" charset="0"/>
              </a:rPr>
              <a:pPr eaLnBrk="1" hangingPunct="1"/>
              <a:t>114</a:t>
            </a:fld>
            <a:endParaRPr lang="en-US" altLang="en-US">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16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752781E-5867-4FB0-9BC2-A02EFBC23115}" type="slidenum">
              <a:rPr lang="en-US" altLang="en-US">
                <a:latin typeface="Calibri" panose="020F0502020204030204" pitchFamily="34" charset="0"/>
              </a:rPr>
              <a:pPr eaLnBrk="1" hangingPunct="1"/>
              <a:t>115</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38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100E4E-87B6-4BB4-BBBA-DC29B8C8C208}" type="slidenum">
              <a:rPr lang="en-US" altLang="en-US">
                <a:latin typeface="Calibri" panose="020F0502020204030204" pitchFamily="34" charset="0"/>
              </a:rPr>
              <a:pPr eaLnBrk="1" hangingPunct="1"/>
              <a:t>14</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38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6A70148-B89C-4179-94E8-456E5BCEC279}" type="slidenum">
              <a:rPr lang="en-US" altLang="en-US">
                <a:latin typeface="Calibri" panose="020F0502020204030204" pitchFamily="34" charset="0"/>
              </a:rPr>
              <a:pPr eaLnBrk="1" hangingPunct="1"/>
              <a:t>15</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48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F3F7A6-1DFB-4A12-9E80-CC84BF03E9AB}" type="slidenum">
              <a:rPr lang="en-US" altLang="en-US">
                <a:latin typeface="Calibri" panose="020F0502020204030204" pitchFamily="34" charset="0"/>
              </a:rPr>
              <a:pPr eaLnBrk="1" hangingPunct="1"/>
              <a:t>16</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48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772090-71EA-4A11-B8DC-519CAD028CA4}" type="slidenum">
              <a:rPr lang="en-US" altLang="en-US">
                <a:latin typeface="Calibri" panose="020F0502020204030204" pitchFamily="34" charset="0"/>
              </a:rPr>
              <a:pPr eaLnBrk="1" hangingPunct="1"/>
              <a:t>19</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79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6A0CCE-77D6-42F5-9AC4-AB0C352D2193}" type="slidenum">
              <a:rPr lang="en-US" altLang="en-US">
                <a:latin typeface="Calibri" panose="020F0502020204030204" pitchFamily="34" charset="0"/>
              </a:rPr>
              <a:pPr eaLnBrk="1" hangingPunct="1"/>
              <a:t>20</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GB"/>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471E7D95-699B-4167-8EA4-B143A0EDDD01}" type="datetime1">
              <a:rPr lang="en-US"/>
              <a:pPr>
                <a:defRPr/>
              </a:pPr>
              <a:t>3/16/2021</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D0D9137B-B1C6-4E91-9E1C-5037C599C4F0}"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smtClean="0">
                <a:solidFill>
                  <a:schemeClr val="accent1">
                    <a:tint val="20000"/>
                  </a:schemeClr>
                </a:solidFill>
              </a:defRPr>
            </a:lvl1pPr>
            <a:extLst/>
          </a:lstStyle>
          <a:p>
            <a:pPr>
              <a:defRPr/>
            </a:pPr>
            <a:r>
              <a:rPr lang="en-US"/>
              <a:t>© Copyright 1992-2015 by Pearson Education, Inc. All Rights Reserved.</a:t>
            </a:r>
            <a:endParaRPr lang="en-US"/>
          </a:p>
        </p:txBody>
      </p:sp>
    </p:spTree>
    <p:extLst>
      <p:ext uri="{BB962C8B-B14F-4D97-AF65-F5344CB8AC3E}">
        <p14:creationId xmlns:p14="http://schemas.microsoft.com/office/powerpoint/2010/main" val="139773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AA33147-76CB-4596-A5FA-864D0B9588FC}" type="datetime1">
              <a:rPr lang="en-US"/>
              <a:pPr>
                <a:defRPr/>
              </a:pPr>
              <a:t>3/16/2021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DC7A93EF-18EC-4756-9D35-C487FA63BD11}" type="slidenum">
              <a:rPr lang="en-US" altLang="en-US"/>
              <a:pPr/>
              <a:t>‹#›</a:t>
            </a:fld>
            <a:endParaRPr lang="en-US" altLang="en-US"/>
          </a:p>
        </p:txBody>
      </p:sp>
    </p:spTree>
    <p:extLst>
      <p:ext uri="{BB962C8B-B14F-4D97-AF65-F5344CB8AC3E}">
        <p14:creationId xmlns:p14="http://schemas.microsoft.com/office/powerpoint/2010/main" val="386615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49375AF-BB97-4F87-8E5E-2714BFAD5639}" type="datetime1">
              <a:rPr lang="en-US"/>
              <a:pPr>
                <a:defRPr/>
              </a:pPr>
              <a:t>3/16/2021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515BF08-3917-4B2C-BAB5-6A6B9EBDAB4C}" type="slidenum">
              <a:rPr lang="en-US" altLang="en-US"/>
              <a:pPr/>
              <a:t>‹#›</a:t>
            </a:fld>
            <a:endParaRPr lang="en-US" altLang="en-US"/>
          </a:p>
        </p:txBody>
      </p:sp>
    </p:spTree>
    <p:extLst>
      <p:ext uri="{BB962C8B-B14F-4D97-AF65-F5344CB8AC3E}">
        <p14:creationId xmlns:p14="http://schemas.microsoft.com/office/powerpoint/2010/main" val="1687040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9"/>
          <p:cNvSpPr>
            <a:spLocks noGrp="1"/>
          </p:cNvSpPr>
          <p:nvPr>
            <p:ph type="dt" sz="half" idx="10"/>
          </p:nvPr>
        </p:nvSpPr>
        <p:spPr/>
        <p:txBody>
          <a:bodyPr/>
          <a:lstStyle>
            <a:lvl1pPr>
              <a:defRPr/>
            </a:lvl1pPr>
          </a:lstStyle>
          <a:p>
            <a:pPr>
              <a:defRPr/>
            </a:pPr>
            <a:fld id="{B1441789-CAFD-4B6E-843C-5E0E9EC358F5}" type="datetime1">
              <a:rPr lang="en-US"/>
              <a:pPr>
                <a:defRPr/>
              </a:pPr>
              <a:t>3/16/2021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88833E0-D104-48A8-8C22-6D5347718AC3}" type="slidenum">
              <a:rPr lang="en-US" altLang="en-US"/>
              <a:pPr/>
              <a:t>‹#›</a:t>
            </a:fld>
            <a:endParaRPr lang="en-US" altLang="en-US"/>
          </a:p>
        </p:txBody>
      </p:sp>
    </p:spTree>
    <p:extLst>
      <p:ext uri="{BB962C8B-B14F-4D97-AF65-F5344CB8AC3E}">
        <p14:creationId xmlns:p14="http://schemas.microsoft.com/office/powerpoint/2010/main" val="107884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BF6003EA-0810-461E-B897-226ED776F345}" type="datetime1">
              <a:rPr lang="en-US"/>
              <a:pPr>
                <a:defRPr/>
              </a:pPr>
              <a:t>3/16/2021</a:t>
            </a:fld>
            <a:endParaRPr lang="en-US"/>
          </a:p>
        </p:txBody>
      </p:sp>
      <p:sp>
        <p:nvSpPr>
          <p:cNvPr id="8" name="Footer Placeholder 4"/>
          <p:cNvSpPr>
            <a:spLocks noGrp="1"/>
          </p:cNvSpPr>
          <p:nvPr>
            <p:ph type="ftr" sz="quarter" idx="11"/>
          </p:nvPr>
        </p:nvSpPr>
        <p:spPr>
          <a:xfrm>
            <a:off x="4114800" y="6408738"/>
            <a:ext cx="2616200" cy="365125"/>
          </a:xfrm>
        </p:spPr>
        <p:txBody>
          <a:bodyPr/>
          <a:lstStyle>
            <a:lvl1pPr>
              <a:defRPr smtClean="0"/>
            </a:lvl1pPr>
            <a:extLst/>
          </a:lstStyle>
          <a:p>
            <a:pPr>
              <a:defRPr/>
            </a:pPr>
            <a:r>
              <a:rPr lang="en-US"/>
              <a:t>© Copyright 1992-2015 by Pearson Education, Inc. All Rights Reserved.</a:t>
            </a:r>
            <a:endParaRPr lang="en-US"/>
          </a:p>
        </p:txBody>
      </p:sp>
      <p:sp>
        <p:nvSpPr>
          <p:cNvPr id="9" name="Slide Number Placeholder 5"/>
          <p:cNvSpPr>
            <a:spLocks noGrp="1"/>
          </p:cNvSpPr>
          <p:nvPr>
            <p:ph type="sldNum" sz="quarter" idx="12"/>
          </p:nvPr>
        </p:nvSpPr>
        <p:spPr/>
        <p:txBody>
          <a:bodyPr/>
          <a:lstStyle>
            <a:lvl1pPr>
              <a:defRPr/>
            </a:lvl1pPr>
          </a:lstStyle>
          <a:p>
            <a:fld id="{4ECBCC62-ADA3-4D96-88AE-1C266DA58DAF}" type="slidenum">
              <a:rPr lang="en-US" altLang="en-US"/>
              <a:pPr/>
              <a:t>‹#›</a:t>
            </a:fld>
            <a:endParaRPr lang="en-US" altLang="en-US"/>
          </a:p>
        </p:txBody>
      </p:sp>
    </p:spTree>
    <p:extLst>
      <p:ext uri="{BB962C8B-B14F-4D97-AF65-F5344CB8AC3E}">
        <p14:creationId xmlns:p14="http://schemas.microsoft.com/office/powerpoint/2010/main" val="1514750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B0780234-9F8F-481A-8C47-3D406C957174}" type="datetime1">
              <a:rPr lang="en-US"/>
              <a:pPr>
                <a:defRPr/>
              </a:pPr>
              <a:t>3/16/2021</a:t>
            </a:fld>
            <a:endParaRPr lang="en-US"/>
          </a:p>
        </p:txBody>
      </p:sp>
      <p:sp>
        <p:nvSpPr>
          <p:cNvPr id="7" name="Footer Placeholder 4"/>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8" name="Slide Number Placeholder 5"/>
          <p:cNvSpPr>
            <a:spLocks noGrp="1"/>
          </p:cNvSpPr>
          <p:nvPr>
            <p:ph type="sldNum" sz="quarter" idx="12"/>
          </p:nvPr>
        </p:nvSpPr>
        <p:spPr/>
        <p:txBody>
          <a:bodyPr/>
          <a:lstStyle>
            <a:lvl1pPr>
              <a:defRPr/>
            </a:lvl1pPr>
          </a:lstStyle>
          <a:p>
            <a:fld id="{FD6F6133-6C11-4D5C-8A8F-2977B5E1903D}" type="slidenum">
              <a:rPr lang="en-US" altLang="en-US"/>
              <a:pPr/>
              <a:t>‹#›</a:t>
            </a:fld>
            <a:endParaRPr lang="en-US" altLang="en-US"/>
          </a:p>
        </p:txBody>
      </p:sp>
    </p:spTree>
    <p:extLst>
      <p:ext uri="{BB962C8B-B14F-4D97-AF65-F5344CB8AC3E}">
        <p14:creationId xmlns:p14="http://schemas.microsoft.com/office/powerpoint/2010/main" val="33806239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F52229A2-450C-4400-BCD7-96750F19D19D}" type="datetime1">
              <a:rPr lang="en-US"/>
              <a:pPr>
                <a:defRPr/>
              </a:pPr>
              <a:t>3/16/2021</a:t>
            </a:fld>
            <a:endParaRPr lang="en-US"/>
          </a:p>
        </p:txBody>
      </p:sp>
      <p:sp>
        <p:nvSpPr>
          <p:cNvPr id="6" name="Footer Placeholder 5"/>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lvl1pPr>
              <a:defRPr/>
            </a:lvl1pPr>
          </a:lstStyle>
          <a:p>
            <a:fld id="{8111F033-35F8-4CB6-86E4-6014BF3214B6}" type="slidenum">
              <a:rPr lang="en-US" altLang="en-US"/>
              <a:pPr/>
              <a:t>‹#›</a:t>
            </a:fld>
            <a:endParaRPr lang="en-US" altLang="en-US"/>
          </a:p>
        </p:txBody>
      </p:sp>
    </p:spTree>
    <p:extLst>
      <p:ext uri="{BB962C8B-B14F-4D97-AF65-F5344CB8AC3E}">
        <p14:creationId xmlns:p14="http://schemas.microsoft.com/office/powerpoint/2010/main" val="211888910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5564DF2E-5F7E-4B7B-94A7-B384533AE535}" type="datetime1">
              <a:rPr lang="en-US"/>
              <a:pPr>
                <a:defRPr/>
              </a:pPr>
              <a:t>3/16/2021</a:t>
            </a:fld>
            <a:endParaRPr lang="en-US"/>
          </a:p>
        </p:txBody>
      </p:sp>
      <p:sp>
        <p:nvSpPr>
          <p:cNvPr id="8" name="Footer Placeholder 7"/>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9" name="Slide Number Placeholder 8"/>
          <p:cNvSpPr>
            <a:spLocks noGrp="1"/>
          </p:cNvSpPr>
          <p:nvPr>
            <p:ph type="sldNum" sz="quarter" idx="12"/>
          </p:nvPr>
        </p:nvSpPr>
        <p:spPr/>
        <p:txBody>
          <a:bodyPr/>
          <a:lstStyle>
            <a:lvl1pPr>
              <a:defRPr/>
            </a:lvl1pPr>
          </a:lstStyle>
          <a:p>
            <a:fld id="{74516EC9-7960-4FF6-AA76-FB17C49C8A8B}" type="slidenum">
              <a:rPr lang="en-US" altLang="en-US"/>
              <a:pPr/>
              <a:t>‹#›</a:t>
            </a:fld>
            <a:endParaRPr lang="en-US" altLang="en-US"/>
          </a:p>
        </p:txBody>
      </p:sp>
    </p:spTree>
    <p:extLst>
      <p:ext uri="{BB962C8B-B14F-4D97-AF65-F5344CB8AC3E}">
        <p14:creationId xmlns:p14="http://schemas.microsoft.com/office/powerpoint/2010/main" val="214966213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CF10E366-5D53-4794-B9DC-70D1D5D7DE28}" type="datetime1">
              <a:rPr lang="en-US"/>
              <a:pPr>
                <a:defRPr/>
              </a:pPr>
              <a:t>3/16/2021</a:t>
            </a:fld>
            <a:endParaRPr lang="en-US"/>
          </a:p>
        </p:txBody>
      </p:sp>
      <p:sp>
        <p:nvSpPr>
          <p:cNvPr id="4" name="Footer Placeholder 3"/>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5" name="Slide Number Placeholder 4"/>
          <p:cNvSpPr>
            <a:spLocks noGrp="1"/>
          </p:cNvSpPr>
          <p:nvPr>
            <p:ph type="sldNum" sz="quarter" idx="12"/>
          </p:nvPr>
        </p:nvSpPr>
        <p:spPr/>
        <p:txBody>
          <a:bodyPr/>
          <a:lstStyle>
            <a:lvl1pPr>
              <a:defRPr/>
            </a:lvl1pPr>
          </a:lstStyle>
          <a:p>
            <a:fld id="{2C249FD8-A98A-48EC-8E40-26ED7BF5F58A}" type="slidenum">
              <a:rPr lang="en-US" altLang="en-US"/>
              <a:pPr/>
              <a:t>‹#›</a:t>
            </a:fld>
            <a:endParaRPr lang="en-US" altLang="en-US"/>
          </a:p>
        </p:txBody>
      </p:sp>
    </p:spTree>
    <p:extLst>
      <p:ext uri="{BB962C8B-B14F-4D97-AF65-F5344CB8AC3E}">
        <p14:creationId xmlns:p14="http://schemas.microsoft.com/office/powerpoint/2010/main" val="300573916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2E732399-1AF1-4666-9FE3-DACDC05A24B6}" type="datetime1">
              <a:rPr lang="en-US"/>
              <a:pPr>
                <a:defRPr/>
              </a:pPr>
              <a:t>3/16/2021</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7166B825-1132-446F-A6D8-5E8E476FDBF7}" type="slidenum">
              <a:rPr lang="en-US" altLang="en-US"/>
              <a:pPr/>
              <a:t>‹#›</a:t>
            </a:fld>
            <a:endParaRPr lang="en-US" altLang="en-US"/>
          </a:p>
        </p:txBody>
      </p:sp>
    </p:spTree>
    <p:extLst>
      <p:ext uri="{BB962C8B-B14F-4D97-AF65-F5344CB8AC3E}">
        <p14:creationId xmlns:p14="http://schemas.microsoft.com/office/powerpoint/2010/main" val="3141588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1EABDB5D-3BFF-4C67-AE79-4064CF601AC1}" type="datetime1">
              <a:rPr lang="en-US"/>
              <a:pPr>
                <a:defRPr/>
              </a:pPr>
              <a:t>3/16/2021</a:t>
            </a:fld>
            <a:endParaRPr lang="en-US"/>
          </a:p>
        </p:txBody>
      </p:sp>
      <p:sp>
        <p:nvSpPr>
          <p:cNvPr id="6" name="Footer Placeholder 5"/>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lvl1pPr>
              <a:defRPr/>
            </a:lvl1pPr>
          </a:lstStyle>
          <a:p>
            <a:fld id="{C5FB8794-A223-459A-9A2A-295FDE158128}" type="slidenum">
              <a:rPr lang="en-US" altLang="en-US"/>
              <a:pPr/>
              <a:t>‹#›</a:t>
            </a:fld>
            <a:endParaRPr lang="en-US" altLang="en-US"/>
          </a:p>
        </p:txBody>
      </p:sp>
    </p:spTree>
    <p:extLst>
      <p:ext uri="{BB962C8B-B14F-4D97-AF65-F5344CB8AC3E}">
        <p14:creationId xmlns:p14="http://schemas.microsoft.com/office/powerpoint/2010/main" val="376949064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GB"/>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DDE5DE48-859F-4C1E-A4E4-91634578C96D}" type="datetime1">
              <a:rPr lang="en-US"/>
              <a:pPr>
                <a:defRPr/>
              </a:pPr>
              <a:t>3/16/2021</a:t>
            </a:fld>
            <a:endParaRPr lang="en-US"/>
          </a:p>
        </p:txBody>
      </p:sp>
      <p:sp>
        <p:nvSpPr>
          <p:cNvPr id="12" name="Footer Placeholder 5"/>
          <p:cNvSpPr>
            <a:spLocks noGrp="1"/>
          </p:cNvSpPr>
          <p:nvPr>
            <p:ph type="ftr" sz="quarter" idx="11"/>
          </p:nvPr>
        </p:nvSpPr>
        <p:spPr>
          <a:xfrm>
            <a:off x="4379913" y="6408738"/>
            <a:ext cx="2351087" cy="365125"/>
          </a:xfrm>
        </p:spPr>
        <p:txBody>
          <a:bodyPr/>
          <a:lstStyle>
            <a:lvl1pPr>
              <a:defRPr smtClean="0">
                <a:solidFill>
                  <a:schemeClr val="tx1"/>
                </a:solidFill>
              </a:defRPr>
            </a:lvl1pPr>
            <a:extLst/>
          </a:lstStyle>
          <a:p>
            <a:pPr>
              <a:defRPr/>
            </a:pPr>
            <a:r>
              <a:rPr lang="en-US"/>
              <a:t>© Copyright 1992-2015 by Pearson Education, Inc. All Rights Reserved.</a:t>
            </a:r>
            <a:endParaRPr lang="en-US"/>
          </a:p>
        </p:txBody>
      </p:sp>
      <p:sp>
        <p:nvSpPr>
          <p:cNvPr id="13" name="Slide Number Placeholder 6"/>
          <p:cNvSpPr>
            <a:spLocks noGrp="1"/>
          </p:cNvSpPr>
          <p:nvPr>
            <p:ph type="sldNum" sz="quarter" idx="12"/>
          </p:nvPr>
        </p:nvSpPr>
        <p:spPr/>
        <p:txBody>
          <a:bodyPr/>
          <a:lstStyle>
            <a:lvl1pPr>
              <a:defRPr/>
            </a:lvl1pPr>
          </a:lstStyle>
          <a:p>
            <a:fld id="{DCBD67B9-67BA-40B1-8D31-D525D8DE3219}" type="slidenum">
              <a:rPr lang="en-US" altLang="en-US"/>
              <a:pPr/>
              <a:t>‹#›</a:t>
            </a:fld>
            <a:endParaRPr lang="en-US" altLang="en-US"/>
          </a:p>
        </p:txBody>
      </p:sp>
    </p:spTree>
    <p:extLst>
      <p:ext uri="{BB962C8B-B14F-4D97-AF65-F5344CB8AC3E}">
        <p14:creationId xmlns:p14="http://schemas.microsoft.com/office/powerpoint/2010/main" val="28376979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GB"/>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597A3941-E3BB-402B-B4D7-3D8002CFFEEB}" type="datetime1">
              <a:rPr lang="en-US"/>
              <a:pPr>
                <a:defRPr/>
              </a:pPr>
              <a:t>3/16/2021</a:t>
            </a:fld>
            <a:endParaRPr lang="en-US"/>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smtClean="0">
                <a:solidFill>
                  <a:schemeClr val="tx1"/>
                </a:solidFill>
                <a:latin typeface="+mn-lt"/>
                <a:cs typeface="+mn-cs"/>
              </a:defRPr>
            </a:lvl1pPr>
            <a:extLst/>
          </a:lstStyle>
          <a:p>
            <a:pPr>
              <a:defRPr/>
            </a:pPr>
            <a:r>
              <a:rPr lang="en-US"/>
              <a:t>© Copyright 1992-2015 by Pearson Education, Inc. All Rights Reserved.</a:t>
            </a:r>
            <a:endParaRPr lang="en-US"/>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8BBDE8B8-6CA2-4C9C-9BB3-EDBA72B102CD}"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02" r:id="rId7"/>
    <p:sldLayoutId id="2147483812" r:id="rId8"/>
    <p:sldLayoutId id="2147483813" r:id="rId9"/>
    <p:sldLayoutId id="2147483803" r:id="rId10"/>
    <p:sldLayoutId id="2147483804" r:id="rId11"/>
    <p:sldLayoutId id="214748380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US" dirty="0" smtClean="0">
                <a:solidFill>
                  <a:srgbClr val="3380E6"/>
                </a:solidFill>
                <a:latin typeface="Goudy Sans Medium"/>
              </a:rPr>
              <a:t>Chapter 8</a:t>
            </a:r>
            <a:br>
              <a:rPr lang="en-US" dirty="0" smtClean="0">
                <a:solidFill>
                  <a:srgbClr val="3380E6"/>
                </a:solidFill>
                <a:latin typeface="Goudy Sans Medium"/>
              </a:rPr>
            </a:br>
            <a:r>
              <a:rPr lang="en-US" dirty="0" smtClean="0">
                <a:solidFill>
                  <a:srgbClr val="3380E6"/>
                </a:solidFill>
                <a:latin typeface="Goudy Sans Medium"/>
              </a:rPr>
              <a:t>Classes and Objects: A Deeper Look</a:t>
            </a:r>
          </a:p>
        </p:txBody>
      </p:sp>
      <p:sp>
        <p:nvSpPr>
          <p:cNvPr id="10243" name="Subtitle 3"/>
          <p:cNvSpPr>
            <a:spLocks noGrp="1"/>
          </p:cNvSpPr>
          <p:nvPr>
            <p:ph type="subTitle" idx="1"/>
          </p:nvPr>
        </p:nvSpPr>
        <p:spPr>
          <a:xfrm>
            <a:off x="685800" y="3611563"/>
            <a:ext cx="7772400" cy="1200150"/>
          </a:xfrm>
        </p:spPr>
        <p:txBody>
          <a:bodyPr/>
          <a:lstStyle/>
          <a:p>
            <a:pPr marR="0" eaLnBrk="1" hangingPunct="1"/>
            <a:r>
              <a:rPr lang="en-US" altLang="en-US" dirty="0" smtClean="0"/>
              <a:t>Java™ How to Program, 10/e</a:t>
            </a:r>
          </a:p>
        </p:txBody>
      </p:sp>
      <p:sp>
        <p:nvSpPr>
          <p:cNvPr id="4" name="Footer Placeholder 3"/>
          <p:cNvSpPr>
            <a:spLocks noGrp="1"/>
          </p:cNvSpPr>
          <p:nvPr>
            <p:ph type="ftr" sz="quarter" idx="12"/>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jhtp_08_OBP_Page_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jhtp_08_OBP_Page_6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jhtp_08_OBP_Page_6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descr="jhtp_08_OBP_Page_6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8.14  </a:t>
            </a:r>
            <a:r>
              <a:rPr lang="en-US" dirty="0" smtClean="0">
                <a:solidFill>
                  <a:srgbClr val="3380E6"/>
                </a:solidFill>
                <a:latin typeface="Arial"/>
              </a:rPr>
              <a:t>Package Access</a:t>
            </a:r>
          </a:p>
        </p:txBody>
      </p:sp>
      <p:sp>
        <p:nvSpPr>
          <p:cNvPr id="11469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If no access modifier is specified for a method or variable when it’s declared in a class, the method or variable is considered to have </a:t>
            </a:r>
            <a:r>
              <a:rPr lang="en-US" altLang="en-US" smtClean="0">
                <a:solidFill>
                  <a:srgbClr val="0000FF"/>
                </a:solidFill>
                <a:latin typeface="Times New Roman" panose="02020603050405020304" pitchFamily="18" charset="0"/>
              </a:rPr>
              <a:t>package access</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In a program uses </a:t>
            </a:r>
            <a:r>
              <a:rPr lang="en-US" altLang="en-US" i="1" smtClean="0">
                <a:solidFill>
                  <a:srgbClr val="000000"/>
                </a:solidFill>
                <a:latin typeface="Times New Roman" panose="02020603050405020304" pitchFamily="18" charset="0"/>
              </a:rPr>
              <a:t>multiple</a:t>
            </a:r>
            <a:r>
              <a:rPr lang="en-US" altLang="en-US" smtClean="0">
                <a:solidFill>
                  <a:srgbClr val="000000"/>
                </a:solidFill>
                <a:latin typeface="Times New Roman" panose="02020603050405020304" pitchFamily="18" charset="0"/>
              </a:rPr>
              <a:t> classes from the </a:t>
            </a:r>
            <a:r>
              <a:rPr lang="en-US" altLang="en-US" i="1" smtClean="0">
                <a:solidFill>
                  <a:srgbClr val="000000"/>
                </a:solidFill>
                <a:latin typeface="Times New Roman" panose="02020603050405020304" pitchFamily="18" charset="0"/>
              </a:rPr>
              <a:t>same</a:t>
            </a:r>
            <a:r>
              <a:rPr lang="en-US" altLang="en-US" smtClean="0">
                <a:solidFill>
                  <a:srgbClr val="000000"/>
                </a:solidFill>
                <a:latin typeface="Times New Roman" panose="02020603050405020304" pitchFamily="18" charset="0"/>
              </a:rPr>
              <a:t> package, these classes can access each other’s package-access members directly through references to objects of the appropriate classes, or in the case of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members through the class name. </a:t>
            </a:r>
          </a:p>
          <a:p>
            <a:pPr eaLnBrk="1" hangingPunct="1"/>
            <a:r>
              <a:rPr lang="en-US" altLang="en-US" smtClean="0">
                <a:solidFill>
                  <a:srgbClr val="000000"/>
                </a:solidFill>
                <a:latin typeface="Times New Roman" panose="02020603050405020304" pitchFamily="18" charset="0"/>
              </a:rPr>
              <a:t>Package access is rarely used.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jhtp_08_OBP_Page_6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jhtp_08_OBP_Page_6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 descr="jhtp_08_OBP_Page_6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8.15  </a:t>
            </a:r>
            <a:r>
              <a:rPr lang="en-US" dirty="0">
                <a:solidFill>
                  <a:srgbClr val="3380E6"/>
                </a:solidFill>
                <a:latin typeface="Arial"/>
              </a:rPr>
              <a:t>Using </a:t>
            </a:r>
            <a:r>
              <a:rPr lang="en-US" dirty="0" err="1">
                <a:solidFill>
                  <a:srgbClr val="3380E6"/>
                </a:solidFill>
                <a:latin typeface="Lucida Console" panose="020B0609040504020204" pitchFamily="49" charset="0"/>
              </a:rPr>
              <a:t>BigDecimal</a:t>
            </a:r>
            <a:r>
              <a:rPr lang="en-US" dirty="0">
                <a:solidFill>
                  <a:srgbClr val="3380E6"/>
                </a:solidFill>
                <a:latin typeface="Arial"/>
              </a:rPr>
              <a:t> for Precise Monetary Calculations</a:t>
            </a:r>
            <a:endParaRPr lang="en-US" dirty="0" smtClean="0">
              <a:solidFill>
                <a:srgbClr val="3380E6"/>
              </a:solidFill>
              <a:latin typeface="Arial"/>
            </a:endParaRPr>
          </a:p>
        </p:txBody>
      </p:sp>
      <p:sp>
        <p:nvSpPr>
          <p:cNvPr id="118787" name="Text Placeholder 2"/>
          <p:cNvSpPr>
            <a:spLocks noGrp="1"/>
          </p:cNvSpPr>
          <p:nvPr>
            <p:ph type="body" idx="1"/>
          </p:nvPr>
        </p:nvSpPr>
        <p:spPr/>
        <p:txBody>
          <a:bodyPr/>
          <a:lstStyle/>
          <a:p>
            <a:pPr eaLnBrk="1" hangingPunct="1"/>
            <a:r>
              <a:rPr lang="en-US" altLang="en-US" sz="2400" smtClean="0">
                <a:solidFill>
                  <a:srgbClr val="000000"/>
                </a:solidFill>
                <a:latin typeface="Times New Roman" panose="02020603050405020304" pitchFamily="18" charset="0"/>
              </a:rPr>
              <a:t>In earlier chapters, we demonstrated monetary calculations using values of type </a:t>
            </a:r>
            <a:r>
              <a:rPr lang="en-US" altLang="en-US" sz="2400" smtClean="0">
                <a:solidFill>
                  <a:srgbClr val="000000"/>
                </a:solidFill>
                <a:latin typeface="Lucida Console" panose="020B0609040504020204" pitchFamily="49" charset="0"/>
              </a:rPr>
              <a:t>double</a:t>
            </a:r>
            <a:r>
              <a:rPr lang="en-US" altLang="en-US" sz="2400" smtClean="0">
                <a:solidFill>
                  <a:srgbClr val="000000"/>
                </a:solidFill>
                <a:latin typeface="Times New Roman" panose="02020603050405020304" pitchFamily="18" charset="0"/>
              </a:rPr>
              <a:t>. </a:t>
            </a:r>
          </a:p>
          <a:p>
            <a:pPr lvl="1" eaLnBrk="1" hangingPunct="1"/>
            <a:r>
              <a:rPr lang="en-US" altLang="en-US" sz="2000" smtClean="0">
                <a:solidFill>
                  <a:srgbClr val="000000"/>
                </a:solidFill>
                <a:latin typeface="Times New Roman" panose="02020603050405020304" pitchFamily="18" charset="0"/>
              </a:rPr>
              <a:t>some </a:t>
            </a:r>
            <a:r>
              <a:rPr lang="en-US" altLang="en-US" sz="2000" smtClean="0">
                <a:solidFill>
                  <a:srgbClr val="000000"/>
                </a:solidFill>
                <a:latin typeface="Lucida Console" panose="020B0609040504020204" pitchFamily="49" charset="0"/>
              </a:rPr>
              <a:t>double</a:t>
            </a:r>
            <a:r>
              <a:rPr lang="en-US" altLang="en-US" sz="2000" smtClean="0">
                <a:solidFill>
                  <a:srgbClr val="000000"/>
                </a:solidFill>
                <a:latin typeface="Times New Roman" panose="02020603050405020304" pitchFamily="18" charset="0"/>
              </a:rPr>
              <a:t> values are represented approximately. </a:t>
            </a:r>
          </a:p>
          <a:p>
            <a:pPr eaLnBrk="1" hangingPunct="1"/>
            <a:r>
              <a:rPr lang="en-US" altLang="en-US" sz="2400" smtClean="0">
                <a:solidFill>
                  <a:srgbClr val="000000"/>
                </a:solidFill>
                <a:latin typeface="Times New Roman" panose="02020603050405020304" pitchFamily="18" charset="0"/>
              </a:rPr>
              <a:t>Any application that requires precise floating-point calculations—such as those in financial applications—should instead use class </a:t>
            </a:r>
            <a:r>
              <a:rPr lang="en-US" altLang="en-US" sz="2400" smtClean="0">
                <a:solidFill>
                  <a:srgbClr val="000000"/>
                </a:solidFill>
                <a:latin typeface="Lucida Console" panose="020B0609040504020204" pitchFamily="49" charset="0"/>
              </a:rPr>
              <a:t>BigDecimal</a:t>
            </a:r>
            <a:r>
              <a:rPr lang="en-US" altLang="en-US" sz="2400" smtClean="0">
                <a:solidFill>
                  <a:srgbClr val="000000"/>
                </a:solidFill>
                <a:latin typeface="Times New Roman" panose="02020603050405020304" pitchFamily="18" charset="0"/>
              </a:rPr>
              <a:t> (from package </a:t>
            </a:r>
            <a:r>
              <a:rPr lang="en-US" altLang="en-US" sz="2400" smtClean="0">
                <a:solidFill>
                  <a:srgbClr val="000000"/>
                </a:solidFill>
                <a:latin typeface="Lucida Console" panose="020B0609040504020204" pitchFamily="49" charset="0"/>
              </a:rPr>
              <a:t>java.math</a:t>
            </a:r>
            <a:r>
              <a:rPr lang="en-US" altLang="en-US" sz="240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jhtp_08_OBP_Page_6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 descr="jhtp_08_OBP_Page_7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jhtp_08_OBP_Page_1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descr="jhtp_08_OBP_Page_7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8.15  </a:t>
            </a:r>
            <a:r>
              <a:rPr lang="en-US" dirty="0">
                <a:solidFill>
                  <a:srgbClr val="3380E6"/>
                </a:solidFill>
                <a:latin typeface="Arial"/>
              </a:rPr>
              <a:t>Using </a:t>
            </a:r>
            <a:r>
              <a:rPr lang="en-US" dirty="0" err="1">
                <a:solidFill>
                  <a:srgbClr val="3380E6"/>
                </a:solidFill>
                <a:latin typeface="Lucida Console" panose="020B0609040504020204" pitchFamily="49" charset="0"/>
              </a:rPr>
              <a:t>BigDecimal</a:t>
            </a:r>
            <a:r>
              <a:rPr lang="en-US" dirty="0">
                <a:solidFill>
                  <a:srgbClr val="3380E6"/>
                </a:solidFill>
                <a:latin typeface="Arial"/>
              </a:rPr>
              <a:t> for Precise Monetary </a:t>
            </a:r>
            <a:r>
              <a:rPr lang="en-US" dirty="0" smtClean="0">
                <a:solidFill>
                  <a:srgbClr val="3380E6"/>
                </a:solidFill>
                <a:latin typeface="Arial"/>
              </a:rPr>
              <a:t>Calculations (Cont.)</a:t>
            </a:r>
          </a:p>
        </p:txBody>
      </p:sp>
      <p:sp>
        <p:nvSpPr>
          <p:cNvPr id="13824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sz="2400" b="1" i="1" dirty="0" smtClean="0">
                <a:solidFill>
                  <a:srgbClr val="000000"/>
                </a:solidFill>
                <a:latin typeface="Times New Roman" pitchFamily="18" charset="0"/>
              </a:rPr>
              <a:t>Interest Calculations Using </a:t>
            </a:r>
            <a:r>
              <a:rPr lang="en-US" altLang="en-US" sz="2400" b="1" i="1" dirty="0" err="1" smtClean="0">
                <a:solidFill>
                  <a:srgbClr val="000000"/>
                </a:solidFill>
                <a:latin typeface="Lucida Console" panose="020B0609040504020204" pitchFamily="49" charset="0"/>
              </a:rPr>
              <a:t>BigDecimal</a:t>
            </a:r>
            <a:r>
              <a:rPr lang="en-US" altLang="en-US" sz="2400" b="1" i="1" dirty="0" smtClean="0">
                <a:solidFill>
                  <a:srgbClr val="000000"/>
                </a:solidFill>
                <a:latin typeface="Lucida Console" panose="020B0609040504020204" pitchFamily="49" charset="0"/>
              </a:rPr>
              <a:t> </a:t>
            </a:r>
          </a:p>
          <a:p>
            <a:pPr eaLnBrk="1" hangingPunct="1">
              <a:defRPr/>
            </a:pPr>
            <a:r>
              <a:rPr lang="en-US" altLang="en-US" sz="2400" dirty="0" smtClean="0">
                <a:solidFill>
                  <a:srgbClr val="000000"/>
                </a:solidFill>
                <a:latin typeface="Times New Roman" pitchFamily="18" charset="0"/>
              </a:rPr>
              <a:t>Figure 8.16 </a:t>
            </a:r>
            <a:r>
              <a:rPr lang="en-US" altLang="en-US" sz="2400" dirty="0" err="1" smtClean="0">
                <a:solidFill>
                  <a:srgbClr val="000000"/>
                </a:solidFill>
                <a:latin typeface="Times New Roman" pitchFamily="18" charset="0"/>
              </a:rPr>
              <a:t>reimplements</a:t>
            </a:r>
            <a:r>
              <a:rPr lang="en-US" altLang="en-US" sz="2400" dirty="0" smtClean="0">
                <a:solidFill>
                  <a:srgbClr val="000000"/>
                </a:solidFill>
                <a:latin typeface="Times New Roman" pitchFamily="18" charset="0"/>
              </a:rPr>
              <a:t> the interest calculation example of Fig. 5.6 using objects of class </a:t>
            </a:r>
            <a:r>
              <a:rPr lang="en-US" altLang="en-US" sz="2400" dirty="0" err="1" smtClean="0">
                <a:solidFill>
                  <a:srgbClr val="000000"/>
                </a:solidFill>
                <a:latin typeface="Lucida Console" panose="020B0609040504020204" pitchFamily="49" charset="0"/>
              </a:rPr>
              <a:t>BigDecimal</a:t>
            </a:r>
            <a:r>
              <a:rPr lang="en-US" altLang="en-US" sz="2400" dirty="0" smtClean="0">
                <a:solidFill>
                  <a:srgbClr val="000000"/>
                </a:solidFill>
                <a:latin typeface="Times New Roman" pitchFamily="18" charset="0"/>
              </a:rPr>
              <a:t> to perform the calculations. </a:t>
            </a:r>
          </a:p>
          <a:p>
            <a:pPr eaLnBrk="1" hangingPunct="1">
              <a:defRPr/>
            </a:pPr>
            <a:r>
              <a:rPr lang="en-US" altLang="en-US" sz="2400" dirty="0" smtClean="0">
                <a:solidFill>
                  <a:srgbClr val="000000"/>
                </a:solidFill>
                <a:latin typeface="Times New Roman" pitchFamily="18" charset="0"/>
              </a:rPr>
              <a:t>We also introduce class </a:t>
            </a:r>
            <a:r>
              <a:rPr lang="en-US" altLang="en-US" sz="2400" dirty="0" err="1" smtClean="0">
                <a:solidFill>
                  <a:srgbClr val="000000"/>
                </a:solidFill>
                <a:latin typeface="Lucida Console" panose="020B0609040504020204" pitchFamily="49" charset="0"/>
              </a:rPr>
              <a:t>NumberFormat</a:t>
            </a:r>
            <a:r>
              <a:rPr lang="en-US" altLang="en-US" sz="2400" dirty="0" smtClean="0">
                <a:solidFill>
                  <a:srgbClr val="000000"/>
                </a:solidFill>
                <a:latin typeface="Times New Roman" pitchFamily="18" charset="0"/>
              </a:rPr>
              <a:t> (package </a:t>
            </a:r>
            <a:r>
              <a:rPr lang="en-US" altLang="en-US" sz="2400" dirty="0" err="1" smtClean="0">
                <a:solidFill>
                  <a:srgbClr val="000000"/>
                </a:solidFill>
                <a:latin typeface="Lucida Console" panose="020B0609040504020204" pitchFamily="49" charset="0"/>
              </a:rPr>
              <a:t>java.text</a:t>
            </a:r>
            <a:r>
              <a:rPr lang="en-US" altLang="en-US" sz="2400" dirty="0" smtClean="0">
                <a:solidFill>
                  <a:srgbClr val="000000"/>
                </a:solidFill>
                <a:latin typeface="Times New Roman" pitchFamily="18" charset="0"/>
              </a:rPr>
              <a:t>) for formatting numeric values as </a:t>
            </a:r>
            <a:r>
              <a:rPr lang="en-US" altLang="en-US" sz="2400" i="1" dirty="0" smtClean="0">
                <a:solidFill>
                  <a:srgbClr val="000000"/>
                </a:solidFill>
                <a:latin typeface="Times New Roman" pitchFamily="18" charset="0"/>
              </a:rPr>
              <a:t>locale-specific</a:t>
            </a:r>
            <a:r>
              <a:rPr lang="en-US" altLang="en-US" sz="2400" dirty="0" smtClean="0">
                <a:solidFill>
                  <a:srgbClr val="000000"/>
                </a:solidFill>
                <a:latin typeface="Times New Roman" pitchFamily="18" charset="0"/>
              </a:rPr>
              <a:t> </a:t>
            </a:r>
            <a:r>
              <a:rPr lang="en-US" altLang="en-US" sz="2400" dirty="0" smtClean="0">
                <a:solidFill>
                  <a:srgbClr val="000000"/>
                </a:solidFill>
                <a:latin typeface="Lucida Console" panose="020B0609040504020204" pitchFamily="49" charset="0"/>
              </a:rPr>
              <a:t>String</a:t>
            </a:r>
            <a:r>
              <a:rPr lang="en-US" altLang="en-US" sz="2400" dirty="0" smtClean="0">
                <a:solidFill>
                  <a:srgbClr val="000000"/>
                </a:solidFill>
                <a:latin typeface="Times New Roman" pitchFamily="18" charset="0"/>
              </a:rPr>
              <a:t>s—for example, in the U.S. locale, the value 1234.56, would be formatted as </a:t>
            </a:r>
            <a:r>
              <a:rPr lang="en-US" altLang="en-US" sz="2400" dirty="0" smtClean="0">
                <a:solidFill>
                  <a:srgbClr val="000000"/>
                </a:solidFill>
                <a:latin typeface="Lucida Console" panose="020B0609040504020204" pitchFamily="49" charset="0"/>
              </a:rPr>
              <a:t>"1,234.56"</a:t>
            </a:r>
            <a:r>
              <a:rPr lang="en-US" altLang="en-US" sz="2400" dirty="0" smtClean="0">
                <a:solidFill>
                  <a:srgbClr val="000000"/>
                </a:solidFill>
                <a:latin typeface="Times New Roman" pitchFamily="18" charset="0"/>
              </a:rPr>
              <a:t>, whereas in many European locales it would be formatted as </a:t>
            </a:r>
            <a:r>
              <a:rPr lang="en-US" altLang="en-US" sz="2400" dirty="0" smtClean="0">
                <a:solidFill>
                  <a:srgbClr val="000000"/>
                </a:solidFill>
                <a:latin typeface="Lucida Console" panose="020B0609040504020204" pitchFamily="49" charset="0"/>
              </a:rPr>
              <a:t>"1.234,56"</a:t>
            </a:r>
            <a:r>
              <a:rPr lang="en-US" altLang="en-US" sz="2400" dirty="0" smtClean="0">
                <a:solidFill>
                  <a:srgbClr val="000000"/>
                </a:solidFill>
                <a:latin typeface="Times New Roman"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pPr eaLnBrk="1" fontAlgn="auto" hangingPunct="1">
              <a:spcAft>
                <a:spcPts val="0"/>
              </a:spcAft>
              <a:defRPr/>
            </a:pPr>
            <a:r>
              <a:rPr lang="en-US" dirty="0" smtClean="0">
                <a:solidFill>
                  <a:srgbClr val="24B5A1"/>
                </a:solidFill>
                <a:latin typeface="Arial"/>
              </a:rPr>
              <a:t>8.15  </a:t>
            </a:r>
            <a:r>
              <a:rPr lang="en-US" dirty="0">
                <a:solidFill>
                  <a:srgbClr val="3380E6"/>
                </a:solidFill>
                <a:latin typeface="Arial"/>
              </a:rPr>
              <a:t>Using </a:t>
            </a:r>
            <a:r>
              <a:rPr lang="en-US" dirty="0" err="1">
                <a:solidFill>
                  <a:srgbClr val="3380E6"/>
                </a:solidFill>
                <a:latin typeface="Lucida Console" panose="020B0609040504020204" pitchFamily="49" charset="0"/>
              </a:rPr>
              <a:t>BigDecimal</a:t>
            </a:r>
            <a:r>
              <a:rPr lang="en-US" dirty="0">
                <a:solidFill>
                  <a:srgbClr val="3380E6"/>
                </a:solidFill>
                <a:latin typeface="Arial"/>
              </a:rPr>
              <a:t> for Precise Monetary </a:t>
            </a:r>
            <a:r>
              <a:rPr lang="en-US" dirty="0" smtClean="0">
                <a:solidFill>
                  <a:srgbClr val="3380E6"/>
                </a:solidFill>
                <a:latin typeface="Arial"/>
              </a:rPr>
              <a:t>Calculations (Cont.)</a:t>
            </a:r>
          </a:p>
        </p:txBody>
      </p:sp>
      <p:sp>
        <p:nvSpPr>
          <p:cNvPr id="138243" name="Text Placeholder 2"/>
          <p:cNvSpPr>
            <a:spLocks noGrp="1"/>
          </p:cNvSpPr>
          <p:nvPr>
            <p:ph type="body" idx="1"/>
          </p:nvPr>
        </p:nvSpPr>
        <p:spPr>
          <a:xfrm>
            <a:off x="457200" y="1295400"/>
            <a:ext cx="8229600" cy="4525963"/>
          </a:xfrm>
        </p:spPr>
        <p:txBody>
          <a:bodyPr/>
          <a:lstStyle/>
          <a:p>
            <a:pPr marL="109537" indent="0" eaLnBrk="1" hangingPunct="1">
              <a:buFont typeface="Wingdings 3" panose="05040102010807070707" pitchFamily="18" charset="2"/>
              <a:buNone/>
              <a:defRPr/>
            </a:pPr>
            <a:r>
              <a:rPr lang="en-US" altLang="en-US" sz="2200" b="1" i="1" dirty="0" smtClean="0">
                <a:latin typeface="Times New Roman" panose="02020603050405020304" pitchFamily="18" charset="0"/>
                <a:cs typeface="Times New Roman" panose="02020603050405020304" pitchFamily="18" charset="0"/>
              </a:rPr>
              <a:t>Rounding </a:t>
            </a:r>
            <a:r>
              <a:rPr lang="en-US" altLang="en-US" sz="2200" b="1" i="1" dirty="0" err="1" smtClean="0">
                <a:latin typeface="Lucida Console" panose="020B0609040504020204" pitchFamily="49" charset="0"/>
                <a:cs typeface="Times New Roman" panose="02020603050405020304" pitchFamily="18" charset="0"/>
              </a:rPr>
              <a:t>BigDecimal</a:t>
            </a:r>
            <a:r>
              <a:rPr lang="en-US" altLang="en-US" sz="2200" b="1" i="1" dirty="0" smtClean="0">
                <a:latin typeface="Times New Roman" panose="02020603050405020304" pitchFamily="18" charset="0"/>
                <a:cs typeface="Times New Roman" panose="02020603050405020304" pitchFamily="18" charset="0"/>
              </a:rPr>
              <a:t> Values</a:t>
            </a:r>
          </a:p>
          <a:p>
            <a:pPr eaLnBrk="1" hangingPunct="1">
              <a:defRPr/>
            </a:pPr>
            <a:r>
              <a:rPr lang="en-US" altLang="en-US" sz="2200" dirty="0" smtClean="0">
                <a:latin typeface="Times New Roman" panose="02020603050405020304" pitchFamily="18" charset="0"/>
                <a:cs typeface="Times New Roman" panose="02020603050405020304" pitchFamily="18" charset="0"/>
              </a:rPr>
              <a:t>In addition to precise calculations,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smtClean="0">
                <a:latin typeface="Times New Roman" panose="02020603050405020304" pitchFamily="18" charset="0"/>
                <a:cs typeface="Times New Roman" panose="02020603050405020304" pitchFamily="18" charset="0"/>
              </a:rPr>
              <a:t> also gives you control over how values are rounded—by default all calculations are exact and </a:t>
            </a:r>
            <a:r>
              <a:rPr lang="en-US" altLang="en-US" sz="2200" i="1" dirty="0" smtClean="0">
                <a:latin typeface="Times New Roman" panose="02020603050405020304" pitchFamily="18" charset="0"/>
                <a:cs typeface="Times New Roman" panose="02020603050405020304" pitchFamily="18" charset="0"/>
              </a:rPr>
              <a:t>no</a:t>
            </a:r>
            <a:r>
              <a:rPr lang="en-US" altLang="en-US" sz="2200" dirty="0" smtClean="0">
                <a:latin typeface="Times New Roman" panose="02020603050405020304" pitchFamily="18" charset="0"/>
                <a:cs typeface="Times New Roman" panose="02020603050405020304" pitchFamily="18" charset="0"/>
              </a:rPr>
              <a:t> rounding occurs. </a:t>
            </a:r>
          </a:p>
          <a:p>
            <a:pPr eaLnBrk="1" hangingPunct="1">
              <a:defRPr/>
            </a:pPr>
            <a:r>
              <a:rPr lang="en-US" altLang="en-US" sz="2200" dirty="0" smtClean="0">
                <a:latin typeface="Times New Roman" panose="02020603050405020304" pitchFamily="18" charset="0"/>
                <a:cs typeface="Times New Roman" panose="02020603050405020304" pitchFamily="18" charset="0"/>
              </a:rPr>
              <a:t>If you do not specify how to round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smtClean="0">
                <a:latin typeface="Times New Roman" panose="02020603050405020304" pitchFamily="18" charset="0"/>
                <a:cs typeface="Times New Roman" panose="02020603050405020304" pitchFamily="18" charset="0"/>
              </a:rPr>
              <a:t> values and a given value cannot be represented exactly—such as the result of 1 divided by 3, which is 0.3333333…—an </a:t>
            </a:r>
            <a:r>
              <a:rPr lang="en-US" altLang="en-US" sz="2200" dirty="0" err="1" smtClean="0">
                <a:latin typeface="Lucida Console" panose="020B0609040504020204" pitchFamily="49" charset="0"/>
                <a:cs typeface="Times New Roman" panose="02020603050405020304" pitchFamily="18" charset="0"/>
              </a:rPr>
              <a:t>ArithmeticException</a:t>
            </a:r>
            <a:r>
              <a:rPr lang="en-US" altLang="en-US" sz="2200" dirty="0" smtClean="0">
                <a:latin typeface="Times New Roman" panose="02020603050405020304" pitchFamily="18" charset="0"/>
                <a:cs typeface="Times New Roman" panose="02020603050405020304" pitchFamily="18" charset="0"/>
              </a:rPr>
              <a:t> occurs. </a:t>
            </a:r>
          </a:p>
          <a:p>
            <a:pPr eaLnBrk="1" hangingPunct="1">
              <a:defRPr/>
            </a:pPr>
            <a:r>
              <a:rPr lang="en-US" altLang="en-US" sz="2200" dirty="0" smtClean="0">
                <a:latin typeface="Times New Roman" panose="02020603050405020304" pitchFamily="18" charset="0"/>
                <a:cs typeface="Times New Roman" panose="02020603050405020304" pitchFamily="18" charset="0"/>
              </a:rPr>
              <a:t>You can specify the rounding mode for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smtClean="0">
                <a:latin typeface="Times New Roman" panose="02020603050405020304" pitchFamily="18" charset="0"/>
                <a:cs typeface="Times New Roman" panose="02020603050405020304" pitchFamily="18" charset="0"/>
              </a:rPr>
              <a:t> by supplying a </a:t>
            </a:r>
            <a:r>
              <a:rPr lang="en-US" altLang="en-US" sz="2200" dirty="0" err="1" smtClean="0">
                <a:latin typeface="Lucida Console" panose="020B0609040504020204" pitchFamily="49" charset="0"/>
                <a:cs typeface="Times New Roman" panose="02020603050405020304" pitchFamily="18" charset="0"/>
              </a:rPr>
              <a:t>MathContext</a:t>
            </a:r>
            <a:r>
              <a:rPr lang="en-US" altLang="en-US" sz="2200" dirty="0" smtClean="0">
                <a:latin typeface="Times New Roman" panose="02020603050405020304" pitchFamily="18" charset="0"/>
                <a:cs typeface="Times New Roman" panose="02020603050405020304" pitchFamily="18" charset="0"/>
              </a:rPr>
              <a:t> object (package </a:t>
            </a:r>
            <a:r>
              <a:rPr lang="en-US" altLang="en-US" sz="2200" dirty="0" err="1" smtClean="0">
                <a:latin typeface="Lucida Console" panose="020B0609040504020204" pitchFamily="49" charset="0"/>
                <a:cs typeface="Times New Roman" panose="02020603050405020304" pitchFamily="18" charset="0"/>
              </a:rPr>
              <a:t>java.math</a:t>
            </a:r>
            <a:r>
              <a:rPr lang="en-US" altLang="en-US" sz="2200" dirty="0" smtClean="0">
                <a:latin typeface="Times New Roman" panose="02020603050405020304" pitchFamily="18" charset="0"/>
                <a:cs typeface="Times New Roman" panose="02020603050405020304" pitchFamily="18" charset="0"/>
              </a:rPr>
              <a:t>) to class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err="1" smtClean="0">
                <a:latin typeface="Times New Roman" panose="02020603050405020304" pitchFamily="18" charset="0"/>
                <a:cs typeface="Times New Roman" panose="02020603050405020304" pitchFamily="18" charset="0"/>
              </a:rPr>
              <a:t>’s</a:t>
            </a:r>
            <a:r>
              <a:rPr lang="en-US" altLang="en-US" sz="2200" dirty="0" smtClean="0">
                <a:latin typeface="Times New Roman" panose="02020603050405020304" pitchFamily="18" charset="0"/>
                <a:cs typeface="Times New Roman" panose="02020603050405020304" pitchFamily="18" charset="0"/>
              </a:rPr>
              <a:t> constructor when you create a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smtClean="0">
                <a:latin typeface="Times New Roman" panose="02020603050405020304" pitchFamily="18" charset="0"/>
                <a:cs typeface="Times New Roman" panose="02020603050405020304" pitchFamily="18" charset="0"/>
              </a:rPr>
              <a:t>. You may also provide a </a:t>
            </a:r>
            <a:r>
              <a:rPr lang="en-US" altLang="en-US" sz="2200" dirty="0" err="1" smtClean="0">
                <a:latin typeface="Lucida Console" panose="020B0609040504020204" pitchFamily="49" charset="0"/>
                <a:cs typeface="Times New Roman" panose="02020603050405020304" pitchFamily="18" charset="0"/>
              </a:rPr>
              <a:t>MathContext</a:t>
            </a:r>
            <a:r>
              <a:rPr lang="en-US" altLang="en-US" sz="2200" dirty="0" smtClean="0">
                <a:latin typeface="Times New Roman" panose="02020603050405020304" pitchFamily="18" charset="0"/>
                <a:cs typeface="Times New Roman" panose="02020603050405020304" pitchFamily="18" charset="0"/>
              </a:rPr>
              <a:t> to various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smtClean="0">
                <a:latin typeface="Times New Roman" panose="02020603050405020304" pitchFamily="18" charset="0"/>
                <a:cs typeface="Times New Roman" panose="02020603050405020304" pitchFamily="18" charset="0"/>
              </a:rPr>
              <a:t> methods that perform calculations. </a:t>
            </a:r>
            <a:endParaRPr lang="en-US" altLang="en-US" sz="2200" dirty="0" smtClean="0">
              <a:latin typeface="Lucida Console" panose="020B0609040504020204" pitchFamily="49"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pPr eaLnBrk="1" fontAlgn="auto" hangingPunct="1">
              <a:spcAft>
                <a:spcPts val="0"/>
              </a:spcAft>
              <a:defRPr/>
            </a:pPr>
            <a:r>
              <a:rPr lang="en-US" dirty="0" smtClean="0">
                <a:solidFill>
                  <a:srgbClr val="24B5A1"/>
                </a:solidFill>
                <a:latin typeface="Arial"/>
              </a:rPr>
              <a:t>8.15  </a:t>
            </a:r>
            <a:r>
              <a:rPr lang="en-US" dirty="0">
                <a:solidFill>
                  <a:srgbClr val="3380E6"/>
                </a:solidFill>
                <a:latin typeface="Arial"/>
              </a:rPr>
              <a:t>Using </a:t>
            </a:r>
            <a:r>
              <a:rPr lang="en-US" dirty="0" err="1">
                <a:solidFill>
                  <a:srgbClr val="3380E6"/>
                </a:solidFill>
                <a:latin typeface="Lucida Console" panose="020B0609040504020204" pitchFamily="49" charset="0"/>
              </a:rPr>
              <a:t>BigDecimal</a:t>
            </a:r>
            <a:r>
              <a:rPr lang="en-US" dirty="0">
                <a:solidFill>
                  <a:srgbClr val="3380E6"/>
                </a:solidFill>
                <a:latin typeface="Arial"/>
              </a:rPr>
              <a:t> for Precise Monetary </a:t>
            </a:r>
            <a:r>
              <a:rPr lang="en-US" dirty="0" smtClean="0">
                <a:solidFill>
                  <a:srgbClr val="3380E6"/>
                </a:solidFill>
                <a:latin typeface="Arial"/>
              </a:rPr>
              <a:t>Calculations (Cont.)</a:t>
            </a:r>
          </a:p>
        </p:txBody>
      </p:sp>
      <p:sp>
        <p:nvSpPr>
          <p:cNvPr id="124931" name="Text Placeholder 2"/>
          <p:cNvSpPr>
            <a:spLocks noGrp="1"/>
          </p:cNvSpPr>
          <p:nvPr>
            <p:ph type="body" idx="1"/>
          </p:nvPr>
        </p:nvSpPr>
        <p:spPr>
          <a:xfrm>
            <a:off x="457200" y="1295400"/>
            <a:ext cx="8229600" cy="4525963"/>
          </a:xfrm>
        </p:spPr>
        <p:txBody>
          <a:bodyPr/>
          <a:lstStyle/>
          <a:p>
            <a:pPr eaLnBrk="1" hangingPunct="1"/>
            <a:r>
              <a:rPr lang="en-US" altLang="en-US" sz="2400" smtClean="0">
                <a:latin typeface="Times New Roman" panose="02020603050405020304" pitchFamily="18" charset="0"/>
                <a:cs typeface="Times New Roman" panose="02020603050405020304" pitchFamily="18" charset="0"/>
              </a:rPr>
              <a:t>Class </a:t>
            </a:r>
            <a:r>
              <a:rPr lang="en-US" altLang="en-US" sz="2400" smtClean="0">
                <a:latin typeface="Lucida Console" panose="020B0609040504020204" pitchFamily="49" charset="0"/>
                <a:cs typeface="Times New Roman" panose="02020603050405020304" pitchFamily="18" charset="0"/>
              </a:rPr>
              <a:t>MathContext</a:t>
            </a:r>
            <a:r>
              <a:rPr lang="en-US" altLang="en-US" sz="2400" smtClean="0">
                <a:latin typeface="Times New Roman" panose="02020603050405020304" pitchFamily="18" charset="0"/>
                <a:cs typeface="Times New Roman" panose="02020603050405020304" pitchFamily="18" charset="0"/>
              </a:rPr>
              <a:t> contains several pre-configured </a:t>
            </a:r>
            <a:r>
              <a:rPr lang="en-US" altLang="en-US" sz="2400" smtClean="0">
                <a:latin typeface="Lucida Console" panose="020B0609040504020204" pitchFamily="49" charset="0"/>
                <a:cs typeface="Times New Roman" panose="02020603050405020304" pitchFamily="18" charset="0"/>
              </a:rPr>
              <a:t>MathContext</a:t>
            </a:r>
            <a:r>
              <a:rPr lang="en-US" altLang="en-US" sz="2400" smtClean="0">
                <a:latin typeface="Times New Roman" panose="02020603050405020304" pitchFamily="18" charset="0"/>
                <a:cs typeface="Times New Roman" panose="02020603050405020304" pitchFamily="18" charset="0"/>
              </a:rPr>
              <a:t> objects that you can learn about at </a:t>
            </a:r>
          </a:p>
          <a:p>
            <a:pPr lvl="1" eaLnBrk="1" hangingPunct="1"/>
            <a:r>
              <a:rPr lang="en-US" altLang="en-US" sz="2000" smtClean="0">
                <a:latin typeface="Lucida Console" panose="020B0609040504020204" pitchFamily="49" charset="0"/>
                <a:cs typeface="Times New Roman" panose="02020603050405020304" pitchFamily="18" charset="0"/>
              </a:rPr>
              <a:t>http://docs.oracle.com/javase/7/docs/api/java/</a:t>
            </a:r>
            <a:br>
              <a:rPr lang="en-US" altLang="en-US" sz="2000" smtClean="0">
                <a:latin typeface="Lucida Console" panose="020B0609040504020204" pitchFamily="49" charset="0"/>
                <a:cs typeface="Times New Roman" panose="02020603050405020304" pitchFamily="18" charset="0"/>
              </a:rPr>
            </a:br>
            <a:r>
              <a:rPr lang="en-US" altLang="en-US" sz="2000" smtClean="0">
                <a:latin typeface="Lucida Console" panose="020B0609040504020204" pitchFamily="49" charset="0"/>
                <a:cs typeface="Times New Roman" panose="02020603050405020304" pitchFamily="18" charset="0"/>
              </a:rPr>
              <a:t>math/MathContext.html</a:t>
            </a:r>
          </a:p>
          <a:p>
            <a:pPr eaLnBrk="1" hangingPunct="1"/>
            <a:r>
              <a:rPr lang="en-US" altLang="en-US" sz="2400" smtClean="0">
                <a:latin typeface="Times New Roman" panose="02020603050405020304" pitchFamily="18" charset="0"/>
                <a:cs typeface="Times New Roman" panose="02020603050405020304" pitchFamily="18" charset="0"/>
              </a:rPr>
              <a:t>By default, each pre-configured </a:t>
            </a:r>
            <a:r>
              <a:rPr lang="en-US" altLang="en-US" sz="2400" smtClean="0">
                <a:latin typeface="Lucida Console" panose="020B0609040504020204" pitchFamily="49" charset="0"/>
                <a:cs typeface="Times New Roman" panose="02020603050405020304" pitchFamily="18" charset="0"/>
              </a:rPr>
              <a:t>MathContext</a:t>
            </a:r>
            <a:r>
              <a:rPr lang="en-US" altLang="en-US" sz="2400" smtClean="0">
                <a:latin typeface="Times New Roman" panose="02020603050405020304" pitchFamily="18" charset="0"/>
                <a:cs typeface="Times New Roman" panose="02020603050405020304" pitchFamily="18" charset="0"/>
              </a:rPr>
              <a:t> uses so called “bankers rounding” as explained for the </a:t>
            </a:r>
            <a:r>
              <a:rPr lang="en-US" altLang="en-US" sz="2400" smtClean="0">
                <a:latin typeface="Lucida Console" panose="020B0609040504020204" pitchFamily="49" charset="0"/>
                <a:cs typeface="Times New Roman" panose="02020603050405020304" pitchFamily="18" charset="0"/>
              </a:rPr>
              <a:t>RoundingMode</a:t>
            </a:r>
            <a:r>
              <a:rPr lang="en-US" altLang="en-US" sz="2400" smtClean="0">
                <a:latin typeface="Times New Roman" panose="02020603050405020304" pitchFamily="18" charset="0"/>
                <a:cs typeface="Times New Roman" panose="02020603050405020304" pitchFamily="18" charset="0"/>
              </a:rPr>
              <a:t> constant </a:t>
            </a:r>
            <a:r>
              <a:rPr lang="en-US" altLang="en-US" sz="2400" smtClean="0">
                <a:latin typeface="Lucida Console" panose="020B0609040504020204" pitchFamily="49" charset="0"/>
                <a:cs typeface="Times New Roman" panose="02020603050405020304" pitchFamily="18" charset="0"/>
              </a:rPr>
              <a:t>HALF_EVEN</a:t>
            </a:r>
            <a:r>
              <a:rPr lang="en-US" altLang="en-US" sz="2400" smtClean="0">
                <a:latin typeface="Times New Roman" panose="02020603050405020304" pitchFamily="18" charset="0"/>
                <a:cs typeface="Times New Roman" panose="02020603050405020304" pitchFamily="18" charset="0"/>
              </a:rPr>
              <a:t> at:</a:t>
            </a:r>
          </a:p>
          <a:p>
            <a:pPr lvl="1" eaLnBrk="1" hangingPunct="1"/>
            <a:r>
              <a:rPr lang="en-US" altLang="en-US" sz="2000" smtClean="0">
                <a:latin typeface="Lucida Console" panose="020B0609040504020204" pitchFamily="49" charset="0"/>
              </a:rPr>
              <a:t>http://docs.oracle.com/javase/7/docs/api/java/</a:t>
            </a:r>
            <a:br>
              <a:rPr lang="en-US" altLang="en-US" sz="2000" smtClean="0">
                <a:latin typeface="Lucida Console" panose="020B0609040504020204" pitchFamily="49" charset="0"/>
              </a:rPr>
            </a:br>
            <a:r>
              <a:rPr lang="en-US" altLang="en-US" sz="2000" smtClean="0">
                <a:latin typeface="Lucida Console" panose="020B0609040504020204" pitchFamily="49" charset="0"/>
              </a:rPr>
              <a:t>math/RoundingMode.html#HALF_EVEN</a:t>
            </a:r>
          </a:p>
          <a:p>
            <a:pPr eaLnBrk="1" hangingPunct="1"/>
            <a:endParaRPr lang="en-US" altLang="en-US" sz="2200" smtClean="0">
              <a:latin typeface="Lucida Console" panose="020B0609040504020204" pitchFamily="49"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pPr eaLnBrk="1" fontAlgn="auto" hangingPunct="1">
              <a:spcAft>
                <a:spcPts val="0"/>
              </a:spcAft>
              <a:defRPr/>
            </a:pPr>
            <a:r>
              <a:rPr lang="en-US" dirty="0" smtClean="0">
                <a:solidFill>
                  <a:srgbClr val="24B5A1"/>
                </a:solidFill>
                <a:latin typeface="Arial"/>
              </a:rPr>
              <a:t>8.15  </a:t>
            </a:r>
            <a:r>
              <a:rPr lang="en-US" dirty="0">
                <a:solidFill>
                  <a:srgbClr val="3380E6"/>
                </a:solidFill>
                <a:latin typeface="Arial"/>
              </a:rPr>
              <a:t>Using </a:t>
            </a:r>
            <a:r>
              <a:rPr lang="en-US" dirty="0" err="1">
                <a:solidFill>
                  <a:srgbClr val="3380E6"/>
                </a:solidFill>
                <a:latin typeface="Lucida Console" panose="020B0609040504020204" pitchFamily="49" charset="0"/>
              </a:rPr>
              <a:t>BigDecimal</a:t>
            </a:r>
            <a:r>
              <a:rPr lang="en-US" dirty="0">
                <a:solidFill>
                  <a:srgbClr val="3380E6"/>
                </a:solidFill>
                <a:latin typeface="Arial"/>
              </a:rPr>
              <a:t> for Precise Monetary </a:t>
            </a:r>
            <a:r>
              <a:rPr lang="en-US" dirty="0" smtClean="0">
                <a:solidFill>
                  <a:srgbClr val="3380E6"/>
                </a:solidFill>
                <a:latin typeface="Arial"/>
              </a:rPr>
              <a:t>Calculations (Cont.)</a:t>
            </a:r>
          </a:p>
        </p:txBody>
      </p:sp>
      <p:sp>
        <p:nvSpPr>
          <p:cNvPr id="138243" name="Text Placeholder 2"/>
          <p:cNvSpPr>
            <a:spLocks noGrp="1"/>
          </p:cNvSpPr>
          <p:nvPr>
            <p:ph type="body" idx="1"/>
          </p:nvPr>
        </p:nvSpPr>
        <p:spPr>
          <a:xfrm>
            <a:off x="457200" y="1295400"/>
            <a:ext cx="8229600" cy="4525963"/>
          </a:xfrm>
        </p:spPr>
        <p:txBody>
          <a:bodyPr/>
          <a:lstStyle/>
          <a:p>
            <a:pPr marL="109537" indent="0" eaLnBrk="1" hangingPunct="1">
              <a:buFont typeface="Wingdings 3" panose="05040102010807070707" pitchFamily="18" charset="2"/>
              <a:buNone/>
              <a:defRPr/>
            </a:pPr>
            <a:r>
              <a:rPr lang="en-US" altLang="en-US" sz="2200" b="1" i="1" dirty="0" smtClean="0">
                <a:latin typeface="Times New Roman" panose="02020603050405020304" pitchFamily="18" charset="0"/>
                <a:cs typeface="Times New Roman" panose="02020603050405020304" pitchFamily="18" charset="0"/>
              </a:rPr>
              <a:t>Scaling </a:t>
            </a:r>
            <a:r>
              <a:rPr lang="en-US" altLang="en-US" sz="2200" b="1" i="1" dirty="0" err="1" smtClean="0">
                <a:latin typeface="Lucida Console" panose="020B0609040504020204" pitchFamily="49" charset="0"/>
                <a:cs typeface="Times New Roman" panose="02020603050405020304" pitchFamily="18" charset="0"/>
              </a:rPr>
              <a:t>BigDecimal</a:t>
            </a:r>
            <a:r>
              <a:rPr lang="en-US" altLang="en-US" sz="2200" b="1" i="1" dirty="0" smtClean="0">
                <a:latin typeface="Times New Roman" panose="02020603050405020304" pitchFamily="18" charset="0"/>
                <a:cs typeface="Times New Roman" panose="02020603050405020304" pitchFamily="18" charset="0"/>
              </a:rPr>
              <a:t> Values</a:t>
            </a:r>
          </a:p>
          <a:p>
            <a:pPr eaLnBrk="1" hangingPunct="1">
              <a:defRPr/>
            </a:pPr>
            <a:r>
              <a:rPr lang="en-US" altLang="en-US" sz="2200" dirty="0" smtClean="0">
                <a:latin typeface="Times New Roman" panose="02020603050405020304" pitchFamily="18" charset="0"/>
                <a:cs typeface="Times New Roman" panose="02020603050405020304" pitchFamily="18" charset="0"/>
              </a:rPr>
              <a:t>A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err="1" smtClean="0">
                <a:latin typeface="Times New Roman" panose="02020603050405020304" pitchFamily="18" charset="0"/>
                <a:cs typeface="Times New Roman" panose="02020603050405020304" pitchFamily="18" charset="0"/>
              </a:rPr>
              <a:t>’s</a:t>
            </a:r>
            <a:r>
              <a:rPr lang="en-US" altLang="en-US" sz="2200" dirty="0" smtClean="0">
                <a:latin typeface="Times New Roman" panose="02020603050405020304" pitchFamily="18" charset="0"/>
                <a:cs typeface="Times New Roman" panose="02020603050405020304" pitchFamily="18" charset="0"/>
              </a:rPr>
              <a:t> scale is the number of digits to the right of its decimal point. If you need a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smtClean="0">
                <a:latin typeface="Times New Roman" panose="02020603050405020304" pitchFamily="18" charset="0"/>
                <a:cs typeface="Times New Roman" panose="02020603050405020304" pitchFamily="18" charset="0"/>
              </a:rPr>
              <a:t> rounded to a specific digit, you can call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smtClean="0">
                <a:latin typeface="Times New Roman" panose="02020603050405020304" pitchFamily="18" charset="0"/>
                <a:cs typeface="Times New Roman" panose="02020603050405020304" pitchFamily="18" charset="0"/>
              </a:rPr>
              <a:t> method </a:t>
            </a:r>
            <a:r>
              <a:rPr lang="en-US" altLang="en-US" sz="2200" dirty="0" err="1" smtClean="0">
                <a:latin typeface="Lucida Console" panose="020B0609040504020204" pitchFamily="49" charset="0"/>
                <a:cs typeface="Times New Roman" panose="02020603050405020304" pitchFamily="18" charset="0"/>
              </a:rPr>
              <a:t>setScale</a:t>
            </a:r>
            <a:r>
              <a:rPr lang="en-US" altLang="en-US" sz="2200" dirty="0" smtClean="0">
                <a:latin typeface="Times New Roman" panose="02020603050405020304" pitchFamily="18" charset="0"/>
                <a:cs typeface="Times New Roman" panose="02020603050405020304" pitchFamily="18" charset="0"/>
              </a:rPr>
              <a:t>. </a:t>
            </a:r>
          </a:p>
          <a:p>
            <a:pPr eaLnBrk="1" hangingPunct="1">
              <a:defRPr/>
            </a:pPr>
            <a:r>
              <a:rPr lang="en-US" altLang="en-US" sz="2200" dirty="0" smtClean="0">
                <a:latin typeface="Times New Roman" panose="02020603050405020304" pitchFamily="18" charset="0"/>
                <a:cs typeface="Times New Roman" panose="02020603050405020304" pitchFamily="18" charset="0"/>
              </a:rPr>
              <a:t>For example, the following expression returns a </a:t>
            </a:r>
            <a:r>
              <a:rPr lang="en-US" altLang="en-US" sz="2200" dirty="0" err="1" smtClean="0">
                <a:latin typeface="Lucida Console" panose="020B0609040504020204" pitchFamily="49" charset="0"/>
                <a:cs typeface="Times New Roman" panose="02020603050405020304" pitchFamily="18" charset="0"/>
              </a:rPr>
              <a:t>BigDecimal</a:t>
            </a:r>
            <a:r>
              <a:rPr lang="en-US" altLang="en-US" sz="2200" dirty="0" smtClean="0">
                <a:latin typeface="Times New Roman" panose="02020603050405020304" pitchFamily="18" charset="0"/>
                <a:cs typeface="Times New Roman" panose="02020603050405020304" pitchFamily="18" charset="0"/>
              </a:rPr>
              <a:t> with two digits to the right of the decimal point and using bankers rounding:  </a:t>
            </a:r>
          </a:p>
          <a:p>
            <a:pPr lvl="1" eaLnBrk="1" hangingPunct="1">
              <a:defRPr/>
            </a:pPr>
            <a:r>
              <a:rPr lang="en-US" altLang="en-US" sz="1800" dirty="0" err="1" smtClean="0">
                <a:latin typeface="Lucida Console" panose="020B0609040504020204" pitchFamily="49" charset="0"/>
                <a:cs typeface="Times New Roman" panose="02020603050405020304" pitchFamily="18" charset="0"/>
              </a:rPr>
              <a:t>amount.setScale</a:t>
            </a:r>
            <a:r>
              <a:rPr lang="en-US" altLang="en-US" sz="1800" dirty="0" smtClean="0">
                <a:latin typeface="Lucida Console" panose="020B0609040504020204" pitchFamily="49" charset="0"/>
                <a:cs typeface="Times New Roman" panose="02020603050405020304" pitchFamily="18" charset="0"/>
              </a:rPr>
              <a:t>(2, </a:t>
            </a:r>
            <a:r>
              <a:rPr lang="en-US" altLang="en-US" sz="1800" dirty="0" err="1" smtClean="0">
                <a:latin typeface="Lucida Console" panose="020B0609040504020204" pitchFamily="49" charset="0"/>
                <a:cs typeface="Times New Roman" panose="02020603050405020304" pitchFamily="18" charset="0"/>
              </a:rPr>
              <a:t>RoundingMode.HALF_EVEN</a:t>
            </a:r>
            <a:r>
              <a:rPr lang="en-US" altLang="en-US" sz="1800" dirty="0" smtClean="0">
                <a:latin typeface="Lucida Console" panose="020B0609040504020204" pitchFamily="49" charset="0"/>
                <a:cs typeface="Times New Roman" panose="02020603050405020304" pitchFamily="18" charset="0"/>
              </a:rPr>
              <a:t>)</a:t>
            </a:r>
          </a:p>
          <a:p>
            <a:pPr eaLnBrk="1" hangingPunct="1">
              <a:defRPr/>
            </a:pPr>
            <a:endParaRPr lang="en-US" altLang="en-US" sz="2200" dirty="0" smtClean="0">
              <a:latin typeface="Lucida Console" panose="020B0609040504020204" pitchFamily="49"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8.16  </a:t>
            </a:r>
            <a:r>
              <a:rPr lang="en-US" dirty="0" smtClean="0">
                <a:solidFill>
                  <a:srgbClr val="3380E6"/>
                </a:solidFill>
                <a:latin typeface="Arial"/>
              </a:rPr>
              <a:t>(Optional) GUI and Graphics Case Study: Using Objects with Graphics</a:t>
            </a:r>
          </a:p>
        </p:txBody>
      </p:sp>
      <p:sp>
        <p:nvSpPr>
          <p:cNvPr id="126979"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The next example stores information about the displayed shapes so that we can reproduce them each time the system calls </a:t>
            </a:r>
            <a:r>
              <a:rPr lang="en-US" altLang="en-US" sz="2500" smtClean="0">
                <a:solidFill>
                  <a:srgbClr val="000000"/>
                </a:solidFill>
                <a:latin typeface="Lucida Console" panose="020B0609040504020204" pitchFamily="49" charset="0"/>
              </a:rPr>
              <a:t>paintComponent</a:t>
            </a:r>
            <a:r>
              <a:rPr lang="en-US" altLang="en-US" sz="2500" smtClean="0">
                <a:solidFill>
                  <a:srgbClr val="000000"/>
                </a:solidFill>
                <a:latin typeface="Times New Roman" panose="02020603050405020304" pitchFamily="18" charset="0"/>
              </a:rPr>
              <a:t>. </a:t>
            </a:r>
          </a:p>
          <a:p>
            <a:pPr eaLnBrk="1" hangingPunct="1"/>
            <a:r>
              <a:rPr lang="en-US" altLang="en-US" sz="2500" smtClean="0">
                <a:solidFill>
                  <a:srgbClr val="000000"/>
                </a:solidFill>
                <a:latin typeface="Times New Roman" panose="02020603050405020304" pitchFamily="18" charset="0"/>
              </a:rPr>
              <a:t>We’ll make “smart” shape classes that can draw themselves by using a </a:t>
            </a:r>
            <a:r>
              <a:rPr lang="en-US" altLang="en-US" sz="2500" smtClean="0">
                <a:solidFill>
                  <a:srgbClr val="000000"/>
                </a:solidFill>
                <a:latin typeface="Lucida Console" panose="020B0609040504020204" pitchFamily="49" charset="0"/>
              </a:rPr>
              <a:t>Graphics</a:t>
            </a:r>
            <a:r>
              <a:rPr lang="en-US" altLang="en-US" sz="2500" smtClean="0">
                <a:solidFill>
                  <a:srgbClr val="000000"/>
                </a:solidFill>
                <a:latin typeface="Times New Roman" panose="02020603050405020304" pitchFamily="18" charset="0"/>
              </a:rPr>
              <a:t> object. </a:t>
            </a:r>
          </a:p>
          <a:p>
            <a:pPr eaLnBrk="1" hangingPunct="1"/>
            <a:r>
              <a:rPr lang="en-US" altLang="en-US" sz="2500" smtClean="0">
                <a:solidFill>
                  <a:srgbClr val="000000"/>
                </a:solidFill>
                <a:latin typeface="Times New Roman" panose="02020603050405020304" pitchFamily="18" charset="0"/>
              </a:rPr>
              <a:t>Figure 8.18 declares class </a:t>
            </a:r>
            <a:r>
              <a:rPr lang="en-US" altLang="en-US" sz="2500" smtClean="0">
                <a:solidFill>
                  <a:srgbClr val="000000"/>
                </a:solidFill>
                <a:latin typeface="Lucida Console" panose="020B0609040504020204" pitchFamily="49" charset="0"/>
              </a:rPr>
              <a:t>MyLine</a:t>
            </a:r>
            <a:r>
              <a:rPr lang="en-US" altLang="en-US" sz="2500" smtClean="0">
                <a:solidFill>
                  <a:srgbClr val="000000"/>
                </a:solidFill>
                <a:latin typeface="Times New Roman" panose="02020603050405020304" pitchFamily="18" charset="0"/>
              </a:rPr>
              <a:t>, which has all these capabilities. </a:t>
            </a:r>
          </a:p>
          <a:p>
            <a:pPr eaLnBrk="1" hangingPunct="1"/>
            <a:r>
              <a:rPr lang="en-US" altLang="en-US" sz="2500" smtClean="0">
                <a:solidFill>
                  <a:srgbClr val="000000"/>
                </a:solidFill>
                <a:latin typeface="Times New Roman" panose="02020603050405020304" pitchFamily="18" charset="0"/>
              </a:rPr>
              <a:t>Method </a:t>
            </a:r>
            <a:r>
              <a:rPr lang="en-US" altLang="en-US" sz="2500" smtClean="0">
                <a:solidFill>
                  <a:srgbClr val="000000"/>
                </a:solidFill>
                <a:latin typeface="Lucida Console" panose="020B0609040504020204" pitchFamily="49" charset="0"/>
              </a:rPr>
              <a:t>paintComponent</a:t>
            </a:r>
            <a:r>
              <a:rPr lang="en-US" altLang="en-US" sz="2500" smtClean="0">
                <a:solidFill>
                  <a:srgbClr val="000000"/>
                </a:solidFill>
                <a:latin typeface="Times New Roman" panose="02020603050405020304" pitchFamily="18" charset="0"/>
              </a:rPr>
              <a:t> in class </a:t>
            </a:r>
            <a:r>
              <a:rPr lang="en-US" altLang="en-US" sz="2500" smtClean="0">
                <a:solidFill>
                  <a:srgbClr val="000000"/>
                </a:solidFill>
                <a:latin typeface="Lucida Console" panose="020B0609040504020204" pitchFamily="49" charset="0"/>
              </a:rPr>
              <a:t>DrawPanel</a:t>
            </a:r>
            <a:r>
              <a:rPr lang="en-US" altLang="en-US" sz="2500" smtClean="0">
                <a:solidFill>
                  <a:srgbClr val="000000"/>
                </a:solidFill>
                <a:latin typeface="Times New Roman" panose="02020603050405020304" pitchFamily="18" charset="0"/>
              </a:rPr>
              <a:t> iterates through an array of </a:t>
            </a:r>
            <a:r>
              <a:rPr lang="en-US" altLang="en-US" sz="2500" smtClean="0">
                <a:solidFill>
                  <a:srgbClr val="000000"/>
                </a:solidFill>
                <a:latin typeface="Lucida Console" panose="020B0609040504020204" pitchFamily="49" charset="0"/>
              </a:rPr>
              <a:t>MyLine</a:t>
            </a:r>
            <a:r>
              <a:rPr lang="en-US" altLang="en-US" sz="2500" smtClean="0">
                <a:solidFill>
                  <a:srgbClr val="000000"/>
                </a:solidFill>
                <a:latin typeface="Times New Roman" panose="02020603050405020304" pitchFamily="18" charset="0"/>
              </a:rPr>
              <a:t> objects. </a:t>
            </a:r>
          </a:p>
          <a:p>
            <a:pPr lvl="1" eaLnBrk="1" hangingPunct="1"/>
            <a:r>
              <a:rPr lang="en-US" altLang="en-US" sz="2100" smtClean="0">
                <a:solidFill>
                  <a:srgbClr val="000000"/>
                </a:solidFill>
                <a:latin typeface="Times New Roman" panose="02020603050405020304" pitchFamily="18" charset="0"/>
              </a:rPr>
              <a:t>Each iteration calls the </a:t>
            </a:r>
            <a:r>
              <a:rPr lang="en-US" altLang="en-US" sz="2100" smtClean="0">
                <a:solidFill>
                  <a:srgbClr val="000000"/>
                </a:solidFill>
                <a:latin typeface="Lucida Console" panose="020B0609040504020204" pitchFamily="49" charset="0"/>
              </a:rPr>
              <a:t>draw</a:t>
            </a:r>
            <a:r>
              <a:rPr lang="en-US" altLang="en-US" sz="2100" smtClean="0">
                <a:solidFill>
                  <a:srgbClr val="000000"/>
                </a:solidFill>
                <a:latin typeface="Times New Roman" panose="02020603050405020304" pitchFamily="18" charset="0"/>
              </a:rPr>
              <a:t> method of the current </a:t>
            </a:r>
            <a:r>
              <a:rPr lang="en-US" altLang="en-US" sz="2100" smtClean="0">
                <a:solidFill>
                  <a:srgbClr val="000000"/>
                </a:solidFill>
                <a:latin typeface="Lucida Console" panose="020B0609040504020204" pitchFamily="49" charset="0"/>
              </a:rPr>
              <a:t>MyLine</a:t>
            </a:r>
            <a:r>
              <a:rPr lang="en-US" altLang="en-US" sz="2100" smtClean="0">
                <a:solidFill>
                  <a:srgbClr val="000000"/>
                </a:solidFill>
                <a:latin typeface="Times New Roman" panose="02020603050405020304" pitchFamily="18" charset="0"/>
              </a:rPr>
              <a:t> object and passes it the </a:t>
            </a:r>
            <a:r>
              <a:rPr lang="en-US" altLang="en-US" sz="2100" smtClean="0">
                <a:solidFill>
                  <a:srgbClr val="000000"/>
                </a:solidFill>
                <a:latin typeface="Lucida Console" panose="020B0609040504020204" pitchFamily="49" charset="0"/>
              </a:rPr>
              <a:t>Graphics</a:t>
            </a:r>
            <a:r>
              <a:rPr lang="en-US" altLang="en-US" sz="2100" smtClean="0">
                <a:solidFill>
                  <a:srgbClr val="000000"/>
                </a:solidFill>
                <a:latin typeface="Times New Roman" panose="02020603050405020304" pitchFamily="18" charset="0"/>
              </a:rPr>
              <a:t> object for drawing on the panel.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1" descr="jhtp_08_OBP_Page_7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 descr="jhtp_08_OBP_Page_7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1" descr="jhtp_08_OBP_Page_7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1" descr="jhtp_08_OBP_Page_7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jhtp_08_OBP_Page_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1" descr="jhtp_08_OBP_Page_7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1" descr="jhtp_08_OBP_Page_7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 descr="jhtp_08_OBP_Page_7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49288"/>
            <a:ext cx="9144000"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8.2  </a:t>
            </a:r>
            <a:r>
              <a:rPr lang="en-US" smtClean="0">
                <a:solidFill>
                  <a:srgbClr val="3380E6"/>
                </a:solidFill>
                <a:latin typeface="Lucida Console"/>
              </a:rPr>
              <a:t>Time</a:t>
            </a:r>
            <a:r>
              <a:rPr lang="en-US" smtClean="0">
                <a:solidFill>
                  <a:srgbClr val="3380E6"/>
                </a:solidFill>
                <a:latin typeface="Arial"/>
              </a:rPr>
              <a:t> Class Case Study (Cont.)</a:t>
            </a:r>
          </a:p>
        </p:txBody>
      </p:sp>
      <p:sp>
        <p:nvSpPr>
          <p:cNvPr id="2253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Time1</a:t>
            </a:r>
            <a:r>
              <a:rPr lang="en-US" altLang="en-US" smtClean="0">
                <a:solidFill>
                  <a:srgbClr val="000000"/>
                </a:solidFill>
                <a:latin typeface="Times New Roman" panose="02020603050405020304" pitchFamily="18" charset="0"/>
              </a:rPr>
              <a:t> does not declare a constructor, so the compiler supplies a default constructor. </a:t>
            </a:r>
          </a:p>
          <a:p>
            <a:pPr eaLnBrk="1" hangingPunct="1"/>
            <a:r>
              <a:rPr lang="en-US" altLang="en-US" smtClean="0">
                <a:solidFill>
                  <a:srgbClr val="000000"/>
                </a:solidFill>
                <a:latin typeface="Times New Roman" panose="02020603050405020304" pitchFamily="18" charset="0"/>
              </a:rPr>
              <a:t>Each instance variable implicitly receives the default </a:t>
            </a:r>
            <a:r>
              <a:rPr lang="en-US" altLang="en-US" smtClean="0">
                <a:solidFill>
                  <a:srgbClr val="000000"/>
                </a:solidFill>
                <a:latin typeface="Lucida Console" panose="020B0609040504020204" pitchFamily="49" charset="0"/>
              </a:rPr>
              <a:t>int</a:t>
            </a:r>
            <a:r>
              <a:rPr lang="en-US" altLang="en-US" smtClean="0">
                <a:solidFill>
                  <a:srgbClr val="000000"/>
                </a:solidFill>
                <a:latin typeface="Times New Roman" panose="02020603050405020304" pitchFamily="18" charset="0"/>
              </a:rPr>
              <a:t> value. </a:t>
            </a:r>
          </a:p>
          <a:p>
            <a:pPr eaLnBrk="1" hangingPunct="1"/>
            <a:r>
              <a:rPr lang="en-US" altLang="en-US" smtClean="0">
                <a:solidFill>
                  <a:srgbClr val="000000"/>
                </a:solidFill>
                <a:latin typeface="Times New Roman" panose="02020603050405020304" pitchFamily="18" charset="0"/>
              </a:rPr>
              <a:t>Instance variables also can be initialized when they are declared in the class body, using the same initialization syntax as with a local variable.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8.2  </a:t>
            </a:r>
            <a:r>
              <a:rPr lang="en-US" smtClean="0">
                <a:solidFill>
                  <a:srgbClr val="3380E6"/>
                </a:solidFill>
                <a:latin typeface="Lucida Console"/>
              </a:rPr>
              <a:t>Time</a:t>
            </a:r>
            <a:r>
              <a:rPr lang="en-US" smtClean="0">
                <a:solidFill>
                  <a:srgbClr val="3380E6"/>
                </a:solidFill>
                <a:latin typeface="Arial"/>
              </a:rPr>
              <a:t> Class Case Study (Cont.)</a:t>
            </a:r>
          </a:p>
        </p:txBody>
      </p:sp>
      <p:sp>
        <p:nvSpPr>
          <p:cNvPr id="2150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b="1" i="1" dirty="0" smtClean="0">
                <a:solidFill>
                  <a:srgbClr val="000000"/>
                </a:solidFill>
                <a:latin typeface="Times New Roman" pitchFamily="18" charset="0"/>
              </a:rPr>
              <a:t>Method </a:t>
            </a:r>
            <a:r>
              <a:rPr lang="en-US" altLang="en-US" sz="2500" b="1" i="1" dirty="0" err="1" smtClean="0">
                <a:solidFill>
                  <a:srgbClr val="000000"/>
                </a:solidFill>
                <a:latin typeface="Lucida Console" pitchFamily="49" charset="0"/>
                <a:cs typeface="Times New Roman" pitchFamily="18" charset="0"/>
              </a:rPr>
              <a:t>setTime</a:t>
            </a:r>
            <a:r>
              <a:rPr lang="en-US" altLang="en-US" b="1" i="1" dirty="0" smtClean="0">
                <a:solidFill>
                  <a:srgbClr val="000000"/>
                </a:solidFill>
                <a:latin typeface="Times New Roman" pitchFamily="18" charset="0"/>
              </a:rPr>
              <a:t> and Throwing Exceptions</a:t>
            </a:r>
          </a:p>
          <a:p>
            <a:pPr eaLnBrk="1" hangingPunct="1">
              <a:defRPr/>
            </a:pPr>
            <a:r>
              <a:rPr lang="en-US" altLang="en-US" dirty="0" smtClean="0">
                <a:solidFill>
                  <a:srgbClr val="000000"/>
                </a:solidFill>
                <a:latin typeface="Times New Roman" pitchFamily="18" charset="0"/>
              </a:rPr>
              <a:t>Method </a:t>
            </a:r>
            <a:r>
              <a:rPr lang="en-US" altLang="en-US" dirty="0" err="1" smtClean="0">
                <a:solidFill>
                  <a:srgbClr val="000000"/>
                </a:solidFill>
                <a:latin typeface="Lucida Console" pitchFamily="49" charset="0"/>
              </a:rPr>
              <a:t>setTime</a:t>
            </a:r>
            <a:r>
              <a:rPr lang="en-US" altLang="en-US" dirty="0" smtClean="0">
                <a:solidFill>
                  <a:srgbClr val="000000"/>
                </a:solidFill>
                <a:latin typeface="Times New Roman" pitchFamily="18" charset="0"/>
              </a:rPr>
              <a:t> (lines 12–25) declares three </a:t>
            </a:r>
            <a:r>
              <a:rPr lang="en-US" altLang="en-US" dirty="0" err="1" smtClean="0">
                <a:solidFill>
                  <a:srgbClr val="000000"/>
                </a:solidFill>
                <a:latin typeface="Lucida Console" pitchFamily="49" charset="0"/>
              </a:rPr>
              <a:t>int</a:t>
            </a:r>
            <a:r>
              <a:rPr lang="en-US" altLang="en-US" dirty="0" smtClean="0">
                <a:solidFill>
                  <a:srgbClr val="000000"/>
                </a:solidFill>
                <a:latin typeface="Times New Roman" pitchFamily="18" charset="0"/>
              </a:rPr>
              <a:t> parameters and uses them to set the time. </a:t>
            </a:r>
          </a:p>
          <a:p>
            <a:pPr eaLnBrk="1" hangingPunct="1">
              <a:defRPr/>
            </a:pPr>
            <a:r>
              <a:rPr lang="en-US" altLang="en-US" dirty="0" smtClean="0">
                <a:solidFill>
                  <a:srgbClr val="000000"/>
                </a:solidFill>
                <a:latin typeface="Times New Roman" pitchFamily="18" charset="0"/>
              </a:rPr>
              <a:t>Lines 15–16 test each argument to determine whether the value is outside the proper range.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eaLnBrk="1" fontAlgn="auto" hangingPunct="1">
              <a:spcAft>
                <a:spcPts val="0"/>
              </a:spcAft>
              <a:defRPr/>
            </a:pPr>
            <a:r>
              <a:rPr lang="en-US" smtClean="0">
                <a:solidFill>
                  <a:srgbClr val="24B5A1"/>
                </a:solidFill>
                <a:latin typeface="Arial"/>
              </a:rPr>
              <a:t>8.2  </a:t>
            </a:r>
            <a:r>
              <a:rPr lang="en-US" smtClean="0">
                <a:solidFill>
                  <a:srgbClr val="3380E6"/>
                </a:solidFill>
                <a:latin typeface="Lucida Console"/>
              </a:rPr>
              <a:t>Time</a:t>
            </a:r>
            <a:r>
              <a:rPr lang="en-US" smtClean="0">
                <a:solidFill>
                  <a:srgbClr val="3380E6"/>
                </a:solidFill>
                <a:latin typeface="Arial"/>
              </a:rPr>
              <a:t> Class Case Study (Cont.)</a:t>
            </a:r>
          </a:p>
        </p:txBody>
      </p:sp>
      <p:sp>
        <p:nvSpPr>
          <p:cNvPr id="22531" name="Text Placeholder 2"/>
          <p:cNvSpPr>
            <a:spLocks noGrp="1"/>
          </p:cNvSpPr>
          <p:nvPr>
            <p:ph type="body" idx="1"/>
          </p:nvPr>
        </p:nvSpPr>
        <p:spPr>
          <a:xfrm>
            <a:off x="457200" y="1066800"/>
            <a:ext cx="8229600" cy="4691063"/>
          </a:xfrm>
        </p:spPr>
        <p:txBody>
          <a:bodyPr/>
          <a:lstStyle/>
          <a:p>
            <a:pPr marL="109537" indent="0" eaLnBrk="1" hangingPunct="1">
              <a:buFont typeface="Wingdings 3" panose="05040102010807070707" pitchFamily="18" charset="2"/>
              <a:buNone/>
              <a:defRPr/>
            </a:pPr>
            <a:r>
              <a:rPr lang="en-US" altLang="en-US" sz="2400" b="1" i="1" dirty="0" smtClean="0">
                <a:solidFill>
                  <a:srgbClr val="000000"/>
                </a:solidFill>
                <a:latin typeface="Times New Roman" pitchFamily="18" charset="0"/>
              </a:rPr>
              <a:t>Method </a:t>
            </a:r>
            <a:r>
              <a:rPr lang="en-US" altLang="en-US" sz="2400" b="1" i="1" dirty="0" err="1" smtClean="0">
                <a:solidFill>
                  <a:srgbClr val="000000"/>
                </a:solidFill>
                <a:latin typeface="Lucida Console" pitchFamily="49" charset="0"/>
                <a:cs typeface="Times New Roman" pitchFamily="18" charset="0"/>
              </a:rPr>
              <a:t>setTime</a:t>
            </a:r>
            <a:r>
              <a:rPr lang="en-US" altLang="en-US" sz="2400" b="1" i="1" dirty="0" smtClean="0">
                <a:solidFill>
                  <a:srgbClr val="000000"/>
                </a:solidFill>
                <a:latin typeface="Times New Roman" pitchFamily="18" charset="0"/>
              </a:rPr>
              <a:t> and Throwing Exceptions (cont.)</a:t>
            </a:r>
          </a:p>
          <a:p>
            <a:pPr eaLnBrk="1" hangingPunct="1">
              <a:defRPr/>
            </a:pPr>
            <a:r>
              <a:rPr lang="en-US" altLang="en-US" sz="2400" dirty="0" smtClean="0">
                <a:solidFill>
                  <a:srgbClr val="000000"/>
                </a:solidFill>
                <a:latin typeface="Times New Roman" pitchFamily="18" charset="0"/>
              </a:rPr>
              <a:t>For incorrect values, </a:t>
            </a:r>
            <a:r>
              <a:rPr lang="en-US" altLang="en-US" sz="2400" dirty="0" err="1" smtClean="0">
                <a:solidFill>
                  <a:srgbClr val="000000"/>
                </a:solidFill>
                <a:latin typeface="Lucida Console" pitchFamily="49" charset="0"/>
              </a:rPr>
              <a:t>setTime</a:t>
            </a:r>
            <a:r>
              <a:rPr lang="en-US" altLang="en-US" sz="2400" dirty="0" smtClean="0">
                <a:solidFill>
                  <a:srgbClr val="000000"/>
                </a:solidFill>
                <a:latin typeface="Times New Roman" pitchFamily="18" charset="0"/>
              </a:rPr>
              <a:t> throws an exception of type </a:t>
            </a:r>
            <a:r>
              <a:rPr lang="en-US" altLang="en-US" sz="2400" dirty="0" err="1" smtClean="0">
                <a:solidFill>
                  <a:srgbClr val="000000"/>
                </a:solidFill>
                <a:latin typeface="Lucida Console" pitchFamily="49" charset="0"/>
              </a:rPr>
              <a:t>IllegalArgumentException</a:t>
            </a:r>
            <a:r>
              <a:rPr lang="en-US" altLang="en-US" sz="2400" dirty="0" smtClean="0">
                <a:solidFill>
                  <a:srgbClr val="000000"/>
                </a:solidFill>
                <a:latin typeface="Times New Roman" pitchFamily="18" charset="0"/>
              </a:rPr>
              <a:t> (lines 18–19)</a:t>
            </a:r>
          </a:p>
          <a:p>
            <a:pPr lvl="1" eaLnBrk="1" hangingPunct="1">
              <a:defRPr/>
            </a:pPr>
            <a:r>
              <a:rPr lang="en-US" altLang="en-US" sz="2000" dirty="0" smtClean="0">
                <a:solidFill>
                  <a:srgbClr val="000000"/>
                </a:solidFill>
                <a:latin typeface="Times New Roman" pitchFamily="18" charset="0"/>
              </a:rPr>
              <a:t>Notifies the client code that an invalid argument was passed to the method. </a:t>
            </a:r>
          </a:p>
          <a:p>
            <a:pPr lvl="1" eaLnBrk="1" hangingPunct="1">
              <a:defRPr/>
            </a:pPr>
            <a:r>
              <a:rPr lang="en-US" altLang="en-US" sz="2000" dirty="0" smtClean="0">
                <a:solidFill>
                  <a:srgbClr val="000000"/>
                </a:solidFill>
                <a:latin typeface="Times New Roman" pitchFamily="18" charset="0"/>
              </a:rPr>
              <a:t>Can use </a:t>
            </a:r>
            <a:r>
              <a:rPr lang="en-US" altLang="en-US" sz="2000" dirty="0" smtClean="0">
                <a:solidFill>
                  <a:srgbClr val="000000"/>
                </a:solidFill>
                <a:latin typeface="Lucida Console" pitchFamily="49" charset="0"/>
              </a:rPr>
              <a:t>try</a:t>
            </a:r>
            <a:r>
              <a:rPr lang="en-US" altLang="en-US" sz="2000" dirty="0" smtClean="0">
                <a:solidFill>
                  <a:srgbClr val="000000"/>
                </a:solidFill>
                <a:latin typeface="Times New Roman" pitchFamily="18" charset="0"/>
              </a:rPr>
              <a:t>...</a:t>
            </a:r>
            <a:r>
              <a:rPr lang="en-US" altLang="en-US" sz="2000" dirty="0" smtClean="0">
                <a:solidFill>
                  <a:srgbClr val="000000"/>
                </a:solidFill>
                <a:latin typeface="Lucida Console" pitchFamily="49" charset="0"/>
              </a:rPr>
              <a:t>catch</a:t>
            </a:r>
            <a:r>
              <a:rPr lang="en-US" altLang="en-US" sz="2000" dirty="0" smtClean="0">
                <a:solidFill>
                  <a:srgbClr val="000000"/>
                </a:solidFill>
                <a:latin typeface="Times New Roman" pitchFamily="18" charset="0"/>
              </a:rPr>
              <a:t> to catch exceptions and attempt to recover from them. </a:t>
            </a:r>
          </a:p>
          <a:p>
            <a:pPr lvl="1" eaLnBrk="1" hangingPunct="1">
              <a:defRPr/>
            </a:pPr>
            <a:r>
              <a:rPr lang="en-US" altLang="en-US" sz="2000" dirty="0">
                <a:solidFill>
                  <a:srgbClr val="000000"/>
                </a:solidFill>
                <a:latin typeface="Times New Roman" pitchFamily="18" charset="0"/>
              </a:rPr>
              <a:t>The class instance creation expression in the </a:t>
            </a:r>
            <a:r>
              <a:rPr lang="en-US" altLang="en-US" sz="2000" dirty="0" smtClean="0">
                <a:solidFill>
                  <a:srgbClr val="0000FF"/>
                </a:solidFill>
                <a:latin typeface="Lucida Console" pitchFamily="49" charset="0"/>
              </a:rPr>
              <a:t>throw</a:t>
            </a:r>
            <a:r>
              <a:rPr lang="en-US" altLang="en-US" sz="2000" dirty="0" smtClean="0">
                <a:solidFill>
                  <a:srgbClr val="0000FF"/>
                </a:solidFill>
                <a:latin typeface="Times New Roman" pitchFamily="18" charset="0"/>
              </a:rPr>
              <a:t> statement </a:t>
            </a:r>
            <a:r>
              <a:rPr lang="en-US" altLang="en-US" sz="2000" dirty="0" smtClean="0">
                <a:solidFill>
                  <a:srgbClr val="000000"/>
                </a:solidFill>
                <a:latin typeface="Times New Roman" pitchFamily="18" charset="0"/>
              </a:rPr>
              <a:t>(line 18) creates a new object of type </a:t>
            </a:r>
            <a:r>
              <a:rPr lang="en-US" altLang="en-US" sz="2000" dirty="0" err="1" smtClean="0">
                <a:solidFill>
                  <a:srgbClr val="000000"/>
                </a:solidFill>
                <a:latin typeface="Lucida Console" pitchFamily="49" charset="0"/>
              </a:rPr>
              <a:t>IllegalArgumentException</a:t>
            </a:r>
            <a:r>
              <a:rPr lang="en-US" altLang="en-US" sz="2000" dirty="0" smtClean="0">
                <a:solidFill>
                  <a:srgbClr val="000000"/>
                </a:solidFill>
                <a:latin typeface="Times New Roman" pitchFamily="18" charset="0"/>
              </a:rPr>
              <a:t>. In this case, we call the constructor that allows us to specify a custom error message. </a:t>
            </a:r>
          </a:p>
          <a:p>
            <a:pPr lvl="1" eaLnBrk="1" hangingPunct="1">
              <a:defRPr/>
            </a:pPr>
            <a:r>
              <a:rPr lang="en-US" altLang="en-US" sz="2000" dirty="0" smtClean="0">
                <a:solidFill>
                  <a:srgbClr val="000000"/>
                </a:solidFill>
                <a:latin typeface="Times New Roman" pitchFamily="18" charset="0"/>
              </a:rPr>
              <a:t>After the exception object is created, the </a:t>
            </a:r>
            <a:r>
              <a:rPr lang="en-US" altLang="en-US" sz="2000" dirty="0" smtClean="0">
                <a:solidFill>
                  <a:srgbClr val="000000"/>
                </a:solidFill>
                <a:latin typeface="Lucida Console" pitchFamily="49" charset="0"/>
              </a:rPr>
              <a:t>throw </a:t>
            </a:r>
            <a:r>
              <a:rPr lang="en-US" altLang="en-US" sz="2000" dirty="0" smtClean="0">
                <a:solidFill>
                  <a:srgbClr val="000000"/>
                </a:solidFill>
                <a:latin typeface="Times New Roman" pitchFamily="18" charset="0"/>
              </a:rPr>
              <a:t>statement immediately terminates method </a:t>
            </a:r>
            <a:r>
              <a:rPr lang="en-US" altLang="en-US" sz="2000" dirty="0" err="1" smtClean="0">
                <a:solidFill>
                  <a:srgbClr val="000000"/>
                </a:solidFill>
                <a:latin typeface="Lucida Console" pitchFamily="49" charset="0"/>
              </a:rPr>
              <a:t>setTime</a:t>
            </a:r>
            <a:r>
              <a:rPr lang="en-US" altLang="en-US" sz="2000" dirty="0" smtClean="0">
                <a:solidFill>
                  <a:srgbClr val="000000"/>
                </a:solidFill>
                <a:latin typeface="Times New Roman" pitchFamily="18" charset="0"/>
              </a:rPr>
              <a:t> and the exception is returned to the calling method that attempted to set the time.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8.2  </a:t>
            </a:r>
            <a:r>
              <a:rPr lang="en-US" smtClean="0">
                <a:solidFill>
                  <a:srgbClr val="3380E6"/>
                </a:solidFill>
                <a:latin typeface="Lucida Console"/>
              </a:rPr>
              <a:t>Time</a:t>
            </a:r>
            <a:r>
              <a:rPr lang="en-US" smtClean="0">
                <a:solidFill>
                  <a:srgbClr val="3380E6"/>
                </a:solidFill>
                <a:latin typeface="Arial"/>
              </a:rPr>
              <a:t> Class Case Study (Cont.)</a:t>
            </a:r>
          </a:p>
        </p:txBody>
      </p:sp>
      <p:sp>
        <p:nvSpPr>
          <p:cNvPr id="2355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b="1" i="1" dirty="0" smtClean="0">
                <a:solidFill>
                  <a:srgbClr val="000000"/>
                </a:solidFill>
                <a:latin typeface="Times New Roman" pitchFamily="18" charset="0"/>
              </a:rPr>
              <a:t>Software Engineering of the </a:t>
            </a:r>
            <a:r>
              <a:rPr lang="en-US" altLang="en-US" sz="2400" b="1" i="1" dirty="0" smtClean="0">
                <a:solidFill>
                  <a:srgbClr val="000000"/>
                </a:solidFill>
                <a:latin typeface="Lucida Console" panose="020B0609040504020204" pitchFamily="49" charset="0"/>
              </a:rPr>
              <a:t>Time1</a:t>
            </a:r>
            <a:r>
              <a:rPr lang="en-US" altLang="en-US" sz="2400" b="1" i="1" dirty="0" smtClean="0">
                <a:solidFill>
                  <a:srgbClr val="000000"/>
                </a:solidFill>
                <a:latin typeface="Times New Roman" pitchFamily="18" charset="0"/>
              </a:rPr>
              <a:t> </a:t>
            </a:r>
            <a:r>
              <a:rPr lang="en-US" altLang="en-US" b="1" i="1" dirty="0" smtClean="0">
                <a:solidFill>
                  <a:srgbClr val="000000"/>
                </a:solidFill>
                <a:latin typeface="Times New Roman" pitchFamily="18" charset="0"/>
              </a:rPr>
              <a:t>Class Declaration</a:t>
            </a:r>
          </a:p>
          <a:p>
            <a:pPr eaLnBrk="1" hangingPunct="1">
              <a:defRPr/>
            </a:pPr>
            <a:r>
              <a:rPr lang="en-US" altLang="en-US" dirty="0" smtClean="0">
                <a:solidFill>
                  <a:srgbClr val="000000"/>
                </a:solidFill>
                <a:latin typeface="Times New Roman" pitchFamily="18" charset="0"/>
              </a:rPr>
              <a:t>The instance variables </a:t>
            </a:r>
            <a:r>
              <a:rPr lang="en-US" altLang="en-US" dirty="0" smtClean="0">
                <a:solidFill>
                  <a:srgbClr val="000000"/>
                </a:solidFill>
                <a:latin typeface="Lucida Console" pitchFamily="49" charset="0"/>
              </a:rPr>
              <a:t>hour</a:t>
            </a:r>
            <a:r>
              <a:rPr lang="en-US" altLang="en-US" dirty="0" smtClean="0">
                <a:solidFill>
                  <a:srgbClr val="000000"/>
                </a:solidFill>
                <a:latin typeface="Times New Roman" pitchFamily="18" charset="0"/>
              </a:rPr>
              <a:t>, </a:t>
            </a:r>
            <a:r>
              <a:rPr lang="en-US" altLang="en-US" dirty="0" smtClean="0">
                <a:solidFill>
                  <a:srgbClr val="000000"/>
                </a:solidFill>
                <a:latin typeface="Lucida Console" pitchFamily="49" charset="0"/>
              </a:rPr>
              <a:t>minute</a:t>
            </a:r>
            <a:r>
              <a:rPr lang="en-US" altLang="en-US" dirty="0" smtClean="0">
                <a:solidFill>
                  <a:srgbClr val="000000"/>
                </a:solidFill>
                <a:latin typeface="Times New Roman" pitchFamily="18" charset="0"/>
              </a:rPr>
              <a:t> and </a:t>
            </a:r>
            <a:r>
              <a:rPr lang="en-US" altLang="en-US" dirty="0" smtClean="0">
                <a:solidFill>
                  <a:srgbClr val="000000"/>
                </a:solidFill>
                <a:latin typeface="Lucida Console" pitchFamily="49" charset="0"/>
              </a:rPr>
              <a:t>second</a:t>
            </a:r>
            <a:r>
              <a:rPr lang="en-US" altLang="en-US" dirty="0" smtClean="0">
                <a:solidFill>
                  <a:srgbClr val="000000"/>
                </a:solidFill>
                <a:latin typeface="Times New Roman" pitchFamily="18" charset="0"/>
              </a:rPr>
              <a:t> are each declared </a:t>
            </a:r>
            <a:r>
              <a:rPr lang="en-US" altLang="en-US" dirty="0" smtClean="0">
                <a:solidFill>
                  <a:srgbClr val="000000"/>
                </a:solidFill>
                <a:latin typeface="Lucida Console" pitchFamily="49" charset="0"/>
              </a:rPr>
              <a:t>private</a:t>
            </a:r>
            <a:r>
              <a:rPr lang="en-US" altLang="en-US" dirty="0" smtClean="0">
                <a:solidFill>
                  <a:srgbClr val="000000"/>
                </a:solidFill>
                <a:latin typeface="Times New Roman" pitchFamily="18" charset="0"/>
              </a:rPr>
              <a:t>. </a:t>
            </a:r>
          </a:p>
          <a:p>
            <a:pPr eaLnBrk="1" hangingPunct="1">
              <a:defRPr/>
            </a:pPr>
            <a:r>
              <a:rPr lang="en-US" altLang="en-US" dirty="0" smtClean="0">
                <a:solidFill>
                  <a:srgbClr val="000000"/>
                </a:solidFill>
                <a:latin typeface="Times New Roman" pitchFamily="18" charset="0"/>
              </a:rPr>
              <a:t>The actual data representation used within the class is of no concern to the class’s clients. </a:t>
            </a:r>
          </a:p>
          <a:p>
            <a:pPr eaLnBrk="1" hangingPunct="1">
              <a:defRPr/>
            </a:pPr>
            <a:r>
              <a:rPr lang="en-US" altLang="en-US" dirty="0" smtClean="0">
                <a:solidFill>
                  <a:srgbClr val="000000"/>
                </a:solidFill>
                <a:latin typeface="Times New Roman" pitchFamily="18" charset="0"/>
              </a:rPr>
              <a:t>Reasonable for </a:t>
            </a:r>
            <a:r>
              <a:rPr lang="en-US" altLang="en-US" dirty="0" smtClean="0">
                <a:solidFill>
                  <a:srgbClr val="000000"/>
                </a:solidFill>
                <a:latin typeface="Lucida Console" pitchFamily="49" charset="0"/>
              </a:rPr>
              <a:t>Time1</a:t>
            </a:r>
            <a:r>
              <a:rPr lang="en-US" altLang="en-US" dirty="0" smtClean="0">
                <a:solidFill>
                  <a:srgbClr val="000000"/>
                </a:solidFill>
                <a:latin typeface="Times New Roman" pitchFamily="18" charset="0"/>
              </a:rPr>
              <a:t> to represent the time internally as the number of seconds since midnight or the number of minutes and seconds since midnight. </a:t>
            </a:r>
          </a:p>
          <a:p>
            <a:pPr eaLnBrk="1" hangingPunct="1">
              <a:defRPr/>
            </a:pPr>
            <a:r>
              <a:rPr lang="en-US" altLang="en-US" dirty="0" smtClean="0">
                <a:solidFill>
                  <a:srgbClr val="000000"/>
                </a:solidFill>
                <a:latin typeface="Times New Roman" pitchFamily="18" charset="0"/>
              </a:rPr>
              <a:t>Clients could use the same </a:t>
            </a:r>
            <a:r>
              <a:rPr lang="en-US" altLang="en-US" dirty="0" smtClean="0">
                <a:solidFill>
                  <a:srgbClr val="000000"/>
                </a:solidFill>
                <a:latin typeface="Lucida Console" pitchFamily="49" charset="0"/>
              </a:rPr>
              <a:t>public</a:t>
            </a:r>
            <a:r>
              <a:rPr lang="en-US" altLang="en-US" dirty="0" smtClean="0">
                <a:solidFill>
                  <a:srgbClr val="000000"/>
                </a:solidFill>
                <a:latin typeface="Times New Roman" pitchFamily="18" charset="0"/>
              </a:rPr>
              <a:t> methods and get the same results without being aware of this.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jhtp_08_OBP_Page_1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jhtp_08_OBP_Page_1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eaLnBrk="1" fontAlgn="auto" hangingPunct="1">
              <a:spcAft>
                <a:spcPts val="0"/>
              </a:spcAft>
              <a:defRPr/>
            </a:pPr>
            <a:r>
              <a:rPr lang="en-US" dirty="0" smtClean="0">
                <a:solidFill>
                  <a:srgbClr val="24B5A1"/>
                </a:solidFill>
                <a:latin typeface="Arial"/>
              </a:rPr>
              <a:t>8.2  </a:t>
            </a:r>
            <a:r>
              <a:rPr lang="en-US" dirty="0" smtClean="0">
                <a:solidFill>
                  <a:srgbClr val="3380E6"/>
                </a:solidFill>
                <a:latin typeface="Lucida Console"/>
              </a:rPr>
              <a:t>Time</a:t>
            </a:r>
            <a:r>
              <a:rPr lang="en-US" dirty="0" smtClean="0">
                <a:solidFill>
                  <a:srgbClr val="3380E6"/>
                </a:solidFill>
                <a:latin typeface="Arial"/>
              </a:rPr>
              <a:t> Class Case Study (Cont.)</a:t>
            </a:r>
          </a:p>
        </p:txBody>
      </p:sp>
      <p:sp>
        <p:nvSpPr>
          <p:cNvPr id="23555" name="Text Placeholder 2"/>
          <p:cNvSpPr>
            <a:spLocks noGrp="1"/>
          </p:cNvSpPr>
          <p:nvPr>
            <p:ph type="body" idx="1"/>
          </p:nvPr>
        </p:nvSpPr>
        <p:spPr>
          <a:xfrm>
            <a:off x="457200" y="914400"/>
            <a:ext cx="8229600" cy="4525963"/>
          </a:xfrm>
        </p:spPr>
        <p:txBody>
          <a:bodyPr/>
          <a:lstStyle/>
          <a:p>
            <a:pPr marL="109537" indent="0" eaLnBrk="1" hangingPunct="1">
              <a:buFont typeface="Wingdings 3" panose="05040102010807070707" pitchFamily="18" charset="2"/>
              <a:buNone/>
              <a:defRPr/>
            </a:pPr>
            <a:r>
              <a:rPr lang="en-US" altLang="en-US" sz="2400" b="1" i="1" dirty="0" smtClean="0">
                <a:solidFill>
                  <a:srgbClr val="000000"/>
                </a:solidFill>
                <a:latin typeface="Times New Roman" pitchFamily="18" charset="0"/>
              </a:rPr>
              <a:t>Java SE 8—Date/Time API</a:t>
            </a:r>
          </a:p>
          <a:p>
            <a:pPr eaLnBrk="1" hangingPunct="1">
              <a:defRPr/>
            </a:pPr>
            <a:r>
              <a:rPr lang="en-US" altLang="en-US" sz="2400" dirty="0" smtClean="0">
                <a:solidFill>
                  <a:srgbClr val="000000"/>
                </a:solidFill>
                <a:latin typeface="Times New Roman" pitchFamily="18" charset="0"/>
              </a:rPr>
              <a:t>Rather than building your own date and time classes, you’ll typically reuse the ones provided by the Java API. </a:t>
            </a:r>
          </a:p>
          <a:p>
            <a:pPr eaLnBrk="1" hangingPunct="1">
              <a:defRPr/>
            </a:pPr>
            <a:r>
              <a:rPr lang="en-US" altLang="en-US" sz="2400" dirty="0" smtClean="0">
                <a:solidFill>
                  <a:srgbClr val="000000"/>
                </a:solidFill>
                <a:latin typeface="Times New Roman" pitchFamily="18" charset="0"/>
              </a:rPr>
              <a:t>Java SE 8 introduces a new </a:t>
            </a:r>
            <a:r>
              <a:rPr lang="en-US" altLang="en-US" sz="2400" dirty="0" smtClean="0">
                <a:solidFill>
                  <a:srgbClr val="0000FF"/>
                </a:solidFill>
                <a:latin typeface="Times New Roman" pitchFamily="18" charset="0"/>
              </a:rPr>
              <a:t>Date/Time API</a:t>
            </a:r>
            <a:r>
              <a:rPr lang="en-US" altLang="en-US" sz="2400" dirty="0" smtClean="0">
                <a:solidFill>
                  <a:srgbClr val="000000"/>
                </a:solidFill>
                <a:latin typeface="Times New Roman" pitchFamily="18" charset="0"/>
              </a:rPr>
              <a:t>—defined by the classes in the package </a:t>
            </a:r>
            <a:r>
              <a:rPr lang="en-US" altLang="en-US" sz="2400" dirty="0" err="1" smtClean="0">
                <a:solidFill>
                  <a:srgbClr val="0000FF"/>
                </a:solidFill>
                <a:latin typeface="Times New Roman" pitchFamily="18" charset="0"/>
              </a:rPr>
              <a:t>java.time</a:t>
            </a:r>
            <a:r>
              <a:rPr lang="en-US" altLang="en-US" sz="2400" dirty="0" smtClean="0">
                <a:solidFill>
                  <a:srgbClr val="000000"/>
                </a:solidFill>
                <a:latin typeface="Times New Roman" pitchFamily="18" charset="0"/>
              </a:rPr>
              <a:t>—applications built with Java SE 8 should use the Date/Time API’s capabilities, rather than those in earlier Java versions. </a:t>
            </a:r>
          </a:p>
          <a:p>
            <a:pPr lvl="1" eaLnBrk="1" hangingPunct="1">
              <a:defRPr/>
            </a:pPr>
            <a:r>
              <a:rPr lang="en-US" altLang="en-US" sz="2000" dirty="0" smtClean="0">
                <a:solidFill>
                  <a:srgbClr val="000000"/>
                </a:solidFill>
                <a:latin typeface="Times New Roman" pitchFamily="18" charset="0"/>
              </a:rPr>
              <a:t>fixes various issues with the older classes and provides more robust, easier-to-use capabilities for manipulating dates, times, time zones, calendars and more. </a:t>
            </a:r>
          </a:p>
          <a:p>
            <a:pPr eaLnBrk="1" hangingPunct="1">
              <a:defRPr/>
            </a:pPr>
            <a:r>
              <a:rPr lang="en-US" altLang="en-US" sz="2400" dirty="0" smtClean="0">
                <a:solidFill>
                  <a:srgbClr val="000000"/>
                </a:solidFill>
                <a:latin typeface="Times New Roman" pitchFamily="18" charset="0"/>
              </a:rPr>
              <a:t>We use some Date/Time API features in Chapter 23. </a:t>
            </a:r>
            <a:endParaRPr lang="en-US" altLang="en-US" sz="2400" dirty="0">
              <a:solidFill>
                <a:srgbClr val="000000"/>
              </a:solidFill>
              <a:latin typeface="Times New Roman" pitchFamily="18" charset="0"/>
            </a:endParaRPr>
          </a:p>
          <a:p>
            <a:pPr eaLnBrk="1" hangingPunct="1">
              <a:defRPr/>
            </a:pPr>
            <a:r>
              <a:rPr lang="en-US" altLang="en-US" sz="2400" dirty="0" smtClean="0">
                <a:solidFill>
                  <a:srgbClr val="000000"/>
                </a:solidFill>
                <a:latin typeface="Times New Roman" pitchFamily="18" charset="0"/>
              </a:rPr>
              <a:t>Learn more about the Date/Time API’s classes at:</a:t>
            </a:r>
          </a:p>
          <a:p>
            <a:pPr lvl="1" eaLnBrk="1" hangingPunct="1">
              <a:defRPr/>
            </a:pPr>
            <a:r>
              <a:rPr lang="en-US" altLang="en-US" sz="1800" dirty="0" smtClean="0">
                <a:solidFill>
                  <a:srgbClr val="000000"/>
                </a:solidFill>
                <a:latin typeface="Lucida Console" panose="020B0609040504020204" pitchFamily="49" charset="0"/>
              </a:rPr>
              <a:t>download.java.net/jdk8/docs/</a:t>
            </a:r>
            <a:r>
              <a:rPr lang="en-US" altLang="en-US" sz="1800" dirty="0" err="1" smtClean="0">
                <a:solidFill>
                  <a:srgbClr val="000000"/>
                </a:solidFill>
                <a:latin typeface="Lucida Console" panose="020B0609040504020204" pitchFamily="49" charset="0"/>
              </a:rPr>
              <a:t>api</a:t>
            </a:r>
            <a:r>
              <a:rPr lang="en-US" altLang="en-US" sz="1800" dirty="0" smtClean="0">
                <a:solidFill>
                  <a:srgbClr val="000000"/>
                </a:solidFill>
                <a:latin typeface="Lucida Console" panose="020B0609040504020204" pitchFamily="49" charset="0"/>
              </a:rPr>
              <a:t>/java/time/</a:t>
            </a:r>
            <a:br>
              <a:rPr lang="en-US" altLang="en-US" sz="1800" dirty="0" smtClean="0">
                <a:solidFill>
                  <a:srgbClr val="000000"/>
                </a:solidFill>
                <a:latin typeface="Lucida Console" panose="020B0609040504020204" pitchFamily="49" charset="0"/>
              </a:rPr>
            </a:br>
            <a:r>
              <a:rPr lang="en-US" altLang="en-US" sz="1800" dirty="0" smtClean="0">
                <a:solidFill>
                  <a:srgbClr val="000000"/>
                </a:solidFill>
                <a:latin typeface="Lucida Console" panose="020B0609040504020204" pitchFamily="49" charset="0"/>
              </a:rPr>
              <a:t>package-summary.html</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jhtp_08_OBP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8.3  </a:t>
            </a:r>
            <a:r>
              <a:rPr lang="en-US" smtClean="0">
                <a:solidFill>
                  <a:srgbClr val="3380E6"/>
                </a:solidFill>
                <a:latin typeface="Arial"/>
              </a:rPr>
              <a:t>Controlling Access to Members </a:t>
            </a:r>
          </a:p>
        </p:txBody>
      </p:sp>
      <p:sp>
        <p:nvSpPr>
          <p:cNvPr id="29699"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Access modifiers </a:t>
            </a:r>
            <a:r>
              <a:rPr lang="en-US" altLang="en-US" sz="2500" smtClean="0">
                <a:solidFill>
                  <a:srgbClr val="000000"/>
                </a:solidFill>
                <a:latin typeface="Lucida Console" panose="020B0609040504020204" pitchFamily="49" charset="0"/>
              </a:rPr>
              <a:t>public</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private</a:t>
            </a:r>
            <a:r>
              <a:rPr lang="en-US" altLang="en-US" sz="2500" smtClean="0">
                <a:solidFill>
                  <a:srgbClr val="000000"/>
                </a:solidFill>
                <a:latin typeface="Times New Roman" panose="02020603050405020304" pitchFamily="18" charset="0"/>
              </a:rPr>
              <a:t> control access to a class’s variables and methods. </a:t>
            </a:r>
          </a:p>
          <a:p>
            <a:pPr lvl="1" eaLnBrk="1" hangingPunct="1">
              <a:lnSpc>
                <a:spcPct val="90000"/>
              </a:lnSpc>
            </a:pPr>
            <a:r>
              <a:rPr lang="en-US" altLang="en-US" sz="2100" smtClean="0">
                <a:solidFill>
                  <a:srgbClr val="000000"/>
                </a:solidFill>
                <a:latin typeface="Times New Roman" panose="02020603050405020304" pitchFamily="18" charset="0"/>
              </a:rPr>
              <a:t>Chapter 9 introduces access modifier </a:t>
            </a:r>
            <a:r>
              <a:rPr lang="en-US" altLang="en-US" sz="2100" smtClean="0">
                <a:solidFill>
                  <a:srgbClr val="000000"/>
                </a:solidFill>
                <a:latin typeface="Lucida Console" panose="020B0609040504020204" pitchFamily="49" charset="0"/>
              </a:rPr>
              <a:t>protected</a:t>
            </a:r>
            <a:r>
              <a:rPr lang="en-US" altLang="en-US" sz="2100" smtClean="0">
                <a:solidFill>
                  <a:srgbClr val="000000"/>
                </a:solidFill>
                <a:latin typeface="Times New Roman" panose="02020603050405020304" pitchFamily="18" charset="0"/>
              </a:rPr>
              <a:t>. </a:t>
            </a:r>
          </a:p>
          <a:p>
            <a:pPr eaLnBrk="1" hangingPunct="1">
              <a:lnSpc>
                <a:spcPct val="90000"/>
              </a:lnSpc>
            </a:pPr>
            <a:r>
              <a:rPr lang="en-US" altLang="en-US" sz="2500" smtClean="0">
                <a:solidFill>
                  <a:srgbClr val="000000"/>
                </a:solidFill>
                <a:latin typeface="Lucida Console" panose="020B0609040504020204" pitchFamily="49" charset="0"/>
              </a:rPr>
              <a:t>public</a:t>
            </a:r>
            <a:r>
              <a:rPr lang="en-US" altLang="en-US" sz="2500" smtClean="0">
                <a:solidFill>
                  <a:srgbClr val="000000"/>
                </a:solidFill>
                <a:latin typeface="Times New Roman" panose="02020603050405020304" pitchFamily="18" charset="0"/>
              </a:rPr>
              <a:t> methods present to the class’s clients a view of the services the class provides (the class’s </a:t>
            </a:r>
            <a:r>
              <a:rPr lang="en-US" altLang="en-US" sz="2500" smtClean="0">
                <a:solidFill>
                  <a:srgbClr val="000000"/>
                </a:solidFill>
                <a:latin typeface="Lucida Console" panose="020B0609040504020204" pitchFamily="49" charset="0"/>
              </a:rPr>
              <a:t>public</a:t>
            </a:r>
            <a:r>
              <a:rPr lang="en-US" altLang="en-US" sz="2500" smtClean="0">
                <a:solidFill>
                  <a:srgbClr val="000000"/>
                </a:solidFill>
                <a:latin typeface="Times New Roman" panose="02020603050405020304" pitchFamily="18" charset="0"/>
              </a:rPr>
              <a:t> interface). </a:t>
            </a:r>
          </a:p>
          <a:p>
            <a:pPr eaLnBrk="1" hangingPunct="1">
              <a:lnSpc>
                <a:spcPct val="90000"/>
              </a:lnSpc>
            </a:pPr>
            <a:r>
              <a:rPr lang="en-US" altLang="en-US" sz="2500" smtClean="0">
                <a:solidFill>
                  <a:srgbClr val="000000"/>
                </a:solidFill>
                <a:latin typeface="Times New Roman" panose="02020603050405020304" pitchFamily="18" charset="0"/>
              </a:rPr>
              <a:t>Clients need not be concerned with how the class accomplishes its tasks. </a:t>
            </a:r>
          </a:p>
          <a:p>
            <a:pPr lvl="1" eaLnBrk="1" hangingPunct="1">
              <a:lnSpc>
                <a:spcPct val="90000"/>
              </a:lnSpc>
            </a:pPr>
            <a:r>
              <a:rPr lang="en-US" altLang="en-US" sz="2100" smtClean="0">
                <a:solidFill>
                  <a:srgbClr val="000000"/>
                </a:solidFill>
                <a:latin typeface="Times New Roman" panose="02020603050405020304" pitchFamily="18" charset="0"/>
              </a:rPr>
              <a:t>For this reason, the class’s </a:t>
            </a:r>
            <a:r>
              <a:rPr lang="en-US" altLang="en-US" sz="2100" smtClean="0">
                <a:solidFill>
                  <a:srgbClr val="000000"/>
                </a:solidFill>
                <a:latin typeface="Lucida Console" panose="020B0609040504020204" pitchFamily="49" charset="0"/>
              </a:rPr>
              <a:t>private</a:t>
            </a:r>
            <a:r>
              <a:rPr lang="en-US" altLang="en-US" sz="2100" smtClean="0">
                <a:solidFill>
                  <a:srgbClr val="000000"/>
                </a:solidFill>
                <a:latin typeface="Times New Roman" panose="02020603050405020304" pitchFamily="18" charset="0"/>
              </a:rPr>
              <a:t> variables and </a:t>
            </a:r>
            <a:r>
              <a:rPr lang="en-US" altLang="en-US" sz="2100" smtClean="0">
                <a:solidFill>
                  <a:srgbClr val="000000"/>
                </a:solidFill>
                <a:latin typeface="Lucida Console" panose="020B0609040504020204" pitchFamily="49" charset="0"/>
              </a:rPr>
              <a:t>private</a:t>
            </a:r>
            <a:r>
              <a:rPr lang="en-US" altLang="en-US" sz="2100" smtClean="0">
                <a:solidFill>
                  <a:srgbClr val="000000"/>
                </a:solidFill>
                <a:latin typeface="Times New Roman" panose="02020603050405020304" pitchFamily="18" charset="0"/>
              </a:rPr>
              <a:t> methods (i.e., its implementation details) are not accessible to its clients. </a:t>
            </a:r>
          </a:p>
          <a:p>
            <a:pPr eaLnBrk="1" hangingPunct="1">
              <a:lnSpc>
                <a:spcPct val="90000"/>
              </a:lnSpc>
            </a:pPr>
            <a:r>
              <a:rPr lang="en-US" altLang="en-US" sz="2500" smtClean="0">
                <a:solidFill>
                  <a:srgbClr val="000000"/>
                </a:solidFill>
                <a:latin typeface="Lucida Console" panose="020B0609040504020204" pitchFamily="49" charset="0"/>
              </a:rPr>
              <a:t>private</a:t>
            </a:r>
            <a:r>
              <a:rPr lang="en-US" altLang="en-US" sz="2500" smtClean="0">
                <a:solidFill>
                  <a:srgbClr val="000000"/>
                </a:solidFill>
                <a:latin typeface="Times New Roman" panose="02020603050405020304" pitchFamily="18" charset="0"/>
              </a:rPr>
              <a:t> class members are not accessible outside the class.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jhtp_08_OBP_Page_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jhtp_08_OBP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jhtp_08_OBP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8.4  </a:t>
            </a:r>
            <a:r>
              <a:rPr lang="en-US" smtClean="0">
                <a:solidFill>
                  <a:srgbClr val="3380E6"/>
                </a:solidFill>
                <a:latin typeface="Arial"/>
              </a:rPr>
              <a:t>Referring to the Current Object’s Members with the </a:t>
            </a:r>
            <a:r>
              <a:rPr lang="en-US" smtClean="0">
                <a:solidFill>
                  <a:srgbClr val="3380E6"/>
                </a:solidFill>
                <a:latin typeface="Lucida Console"/>
              </a:rPr>
              <a:t>this</a:t>
            </a:r>
            <a:r>
              <a:rPr lang="en-US" smtClean="0">
                <a:solidFill>
                  <a:srgbClr val="3380E6"/>
                </a:solidFill>
                <a:latin typeface="Arial"/>
              </a:rPr>
              <a:t> Reference</a:t>
            </a:r>
          </a:p>
        </p:txBody>
      </p:sp>
      <p:sp>
        <p:nvSpPr>
          <p:cNvPr id="33795"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Every object can access a reference to itself with keyword </a:t>
            </a:r>
            <a:r>
              <a:rPr lang="en-US" altLang="en-US" smtClean="0">
                <a:solidFill>
                  <a:srgbClr val="0000FF"/>
                </a:solidFill>
                <a:latin typeface="LucidaSansTypewriter" pitchFamily="49" charset="0"/>
              </a:rPr>
              <a:t>this</a:t>
            </a:r>
            <a:r>
              <a:rPr lang="en-US" altLang="en-US" smtClean="0">
                <a:solidFill>
                  <a:srgbClr val="000000"/>
                </a:solidFill>
                <a:latin typeface="Times New Roman" panose="02020603050405020304" pitchFamily="18" charset="0"/>
              </a:rPr>
              <a:t>.</a:t>
            </a:r>
          </a:p>
          <a:p>
            <a:pPr eaLnBrk="1" hangingPunct="1">
              <a:lnSpc>
                <a:spcPct val="90000"/>
              </a:lnSpc>
            </a:pPr>
            <a:r>
              <a:rPr lang="en-US" altLang="en-US" smtClean="0">
                <a:solidFill>
                  <a:srgbClr val="000000"/>
                </a:solidFill>
                <a:latin typeface="Times New Roman" panose="02020603050405020304" pitchFamily="18" charset="0"/>
              </a:rPr>
              <a:t>When a an instance method is called for a particular object, the method’s body </a:t>
            </a:r>
            <a:r>
              <a:rPr lang="en-US" altLang="en-US" i="1" smtClean="0">
                <a:solidFill>
                  <a:srgbClr val="000000"/>
                </a:solidFill>
                <a:latin typeface="Times New Roman" panose="02020603050405020304" pitchFamily="18" charset="0"/>
              </a:rPr>
              <a:t>implicitly</a:t>
            </a:r>
            <a:r>
              <a:rPr lang="en-US" altLang="en-US" smtClean="0">
                <a:solidFill>
                  <a:srgbClr val="000000"/>
                </a:solidFill>
                <a:latin typeface="Times New Roman" panose="02020603050405020304" pitchFamily="18" charset="0"/>
              </a:rPr>
              <a:t> uses keyword </a:t>
            </a:r>
            <a:r>
              <a:rPr lang="en-US" altLang="en-US" smtClean="0">
                <a:solidFill>
                  <a:srgbClr val="000000"/>
                </a:solidFill>
                <a:latin typeface="Lucida Console" panose="020B0609040504020204" pitchFamily="49" charset="0"/>
              </a:rPr>
              <a:t>this</a:t>
            </a:r>
            <a:r>
              <a:rPr lang="en-US" altLang="en-US" smtClean="0">
                <a:solidFill>
                  <a:srgbClr val="000000"/>
                </a:solidFill>
                <a:latin typeface="Times New Roman" panose="02020603050405020304" pitchFamily="18" charset="0"/>
              </a:rPr>
              <a:t> to refer to the object’s instance variables and other methods. </a:t>
            </a:r>
          </a:p>
          <a:p>
            <a:pPr lvl="1" eaLnBrk="1" hangingPunct="1">
              <a:lnSpc>
                <a:spcPct val="90000"/>
              </a:lnSpc>
            </a:pPr>
            <a:r>
              <a:rPr lang="en-US" altLang="en-US" smtClean="0">
                <a:solidFill>
                  <a:srgbClr val="000000"/>
                </a:solidFill>
                <a:latin typeface="Times New Roman" panose="02020603050405020304" pitchFamily="18" charset="0"/>
              </a:rPr>
              <a:t>Enables the class’s code to know which object should be manipulated. </a:t>
            </a:r>
          </a:p>
          <a:p>
            <a:pPr lvl="1" eaLnBrk="1" hangingPunct="1">
              <a:lnSpc>
                <a:spcPct val="90000"/>
              </a:lnSpc>
            </a:pPr>
            <a:r>
              <a:rPr lang="en-US" altLang="en-US" smtClean="0">
                <a:solidFill>
                  <a:srgbClr val="000000"/>
                </a:solidFill>
                <a:latin typeface="Times New Roman" panose="02020603050405020304" pitchFamily="18" charset="0"/>
              </a:rPr>
              <a:t>Can also use keyword </a:t>
            </a:r>
            <a:r>
              <a:rPr lang="en-US" altLang="en-US" smtClean="0">
                <a:solidFill>
                  <a:srgbClr val="000000"/>
                </a:solidFill>
                <a:latin typeface="Lucida Console" panose="020B0609040504020204" pitchFamily="49" charset="0"/>
              </a:rPr>
              <a:t>this</a:t>
            </a:r>
            <a:r>
              <a:rPr lang="en-US" altLang="en-US" smtClean="0">
                <a:solidFill>
                  <a:srgbClr val="000000"/>
                </a:solidFill>
                <a:latin typeface="Times New Roman" panose="02020603050405020304" pitchFamily="18" charset="0"/>
              </a:rPr>
              <a:t> </a:t>
            </a:r>
            <a:r>
              <a:rPr lang="en-US" altLang="en-US" i="1" smtClean="0">
                <a:solidFill>
                  <a:srgbClr val="000000"/>
                </a:solidFill>
                <a:latin typeface="Times New Roman" panose="02020603050405020304" pitchFamily="18" charset="0"/>
              </a:rPr>
              <a:t>explicitly</a:t>
            </a:r>
            <a:r>
              <a:rPr lang="en-US" altLang="en-US" smtClean="0">
                <a:solidFill>
                  <a:srgbClr val="000000"/>
                </a:solidFill>
                <a:latin typeface="Times New Roman" panose="02020603050405020304" pitchFamily="18" charset="0"/>
              </a:rPr>
              <a:t> in an instance method’s body. </a:t>
            </a:r>
          </a:p>
          <a:p>
            <a:pPr eaLnBrk="1" hangingPunct="1">
              <a:lnSpc>
                <a:spcPct val="90000"/>
              </a:lnSpc>
            </a:pPr>
            <a:r>
              <a:rPr lang="en-US" altLang="en-US" smtClean="0">
                <a:solidFill>
                  <a:srgbClr val="000000"/>
                </a:solidFill>
                <a:latin typeface="Times New Roman" panose="02020603050405020304" pitchFamily="18" charset="0"/>
              </a:rPr>
              <a:t>Can use the </a:t>
            </a:r>
            <a:r>
              <a:rPr lang="en-US" altLang="en-US" smtClean="0">
                <a:solidFill>
                  <a:srgbClr val="000000"/>
                </a:solidFill>
                <a:latin typeface="Lucida Console" panose="020B0609040504020204" pitchFamily="49" charset="0"/>
              </a:rPr>
              <a:t>this</a:t>
            </a:r>
            <a:r>
              <a:rPr lang="en-US" altLang="en-US" smtClean="0">
                <a:solidFill>
                  <a:srgbClr val="000000"/>
                </a:solidFill>
                <a:latin typeface="Times New Roman" panose="02020603050405020304" pitchFamily="18" charset="0"/>
              </a:rPr>
              <a:t> reference implicitly and explicitly.</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8.4  </a:t>
            </a:r>
            <a:r>
              <a:rPr lang="en-US" smtClean="0">
                <a:solidFill>
                  <a:srgbClr val="3380E6"/>
                </a:solidFill>
                <a:latin typeface="Arial"/>
              </a:rPr>
              <a:t>Referring to the Current Object’s Members with the </a:t>
            </a:r>
            <a:r>
              <a:rPr lang="en-US" smtClean="0">
                <a:solidFill>
                  <a:srgbClr val="3380E6"/>
                </a:solidFill>
                <a:latin typeface="Lucida Console"/>
              </a:rPr>
              <a:t>this</a:t>
            </a:r>
            <a:r>
              <a:rPr lang="en-US" smtClean="0">
                <a:solidFill>
                  <a:srgbClr val="3380E6"/>
                </a:solidFill>
                <a:latin typeface="Arial"/>
              </a:rPr>
              <a:t> Reference (Cont.)</a:t>
            </a:r>
          </a:p>
        </p:txBody>
      </p:sp>
      <p:sp>
        <p:nvSpPr>
          <p:cNvPr id="3481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When you compile a </a:t>
            </a:r>
            <a:r>
              <a:rPr lang="en-US" altLang="en-US" smtClean="0">
                <a:solidFill>
                  <a:srgbClr val="000000"/>
                </a:solidFill>
                <a:latin typeface="Lucida Console" panose="020B0609040504020204" pitchFamily="49" charset="0"/>
              </a:rPr>
              <a:t>.java</a:t>
            </a:r>
            <a:r>
              <a:rPr lang="en-US" altLang="en-US" smtClean="0">
                <a:solidFill>
                  <a:srgbClr val="000000"/>
                </a:solidFill>
                <a:latin typeface="Times New Roman" panose="02020603050405020304" pitchFamily="18" charset="0"/>
              </a:rPr>
              <a:t> file containing more than one class, the compiler produces a separate class file with the </a:t>
            </a:r>
            <a:r>
              <a:rPr lang="en-US" altLang="en-US" smtClean="0">
                <a:solidFill>
                  <a:srgbClr val="000000"/>
                </a:solidFill>
                <a:latin typeface="Lucida Console" panose="020B0609040504020204" pitchFamily="49" charset="0"/>
              </a:rPr>
              <a:t>.class</a:t>
            </a:r>
            <a:r>
              <a:rPr lang="en-US" altLang="en-US" smtClean="0">
                <a:solidFill>
                  <a:srgbClr val="000000"/>
                </a:solidFill>
                <a:latin typeface="Times New Roman" panose="02020603050405020304" pitchFamily="18" charset="0"/>
              </a:rPr>
              <a:t> extension for every compiled class. </a:t>
            </a:r>
          </a:p>
          <a:p>
            <a:pPr eaLnBrk="1" hangingPunct="1"/>
            <a:r>
              <a:rPr lang="en-US" altLang="en-US" smtClean="0">
                <a:solidFill>
                  <a:srgbClr val="000000"/>
                </a:solidFill>
                <a:latin typeface="Times New Roman" panose="02020603050405020304" pitchFamily="18" charset="0"/>
              </a:rPr>
              <a:t>When one source-code (</a:t>
            </a:r>
            <a:r>
              <a:rPr lang="en-US" altLang="en-US" smtClean="0">
                <a:solidFill>
                  <a:srgbClr val="000000"/>
                </a:solidFill>
                <a:latin typeface="Lucida Console" panose="020B0609040504020204" pitchFamily="49" charset="0"/>
              </a:rPr>
              <a:t>.java</a:t>
            </a:r>
            <a:r>
              <a:rPr lang="en-US" altLang="en-US" smtClean="0">
                <a:solidFill>
                  <a:srgbClr val="000000"/>
                </a:solidFill>
                <a:latin typeface="Times New Roman" panose="02020603050405020304" pitchFamily="18" charset="0"/>
              </a:rPr>
              <a:t>) file contains multiple class declarations, the compiler places both class files for those classes in the same directory. </a:t>
            </a:r>
          </a:p>
          <a:p>
            <a:pPr eaLnBrk="1" hangingPunct="1"/>
            <a:r>
              <a:rPr lang="en-US" altLang="en-US" smtClean="0">
                <a:solidFill>
                  <a:srgbClr val="000000"/>
                </a:solidFill>
                <a:latin typeface="Times New Roman" panose="02020603050405020304" pitchFamily="18" charset="0"/>
              </a:rPr>
              <a:t>A source-code file can contain only </a:t>
            </a:r>
            <a:r>
              <a:rPr lang="en-US" altLang="en-US" i="1" smtClean="0">
                <a:solidFill>
                  <a:srgbClr val="000000"/>
                </a:solidFill>
                <a:latin typeface="Times New Roman" panose="02020603050405020304" pitchFamily="18" charset="0"/>
              </a:rPr>
              <a:t>one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class—otherwise, a compilation error occurs. </a:t>
            </a:r>
          </a:p>
          <a:p>
            <a:pPr eaLnBrk="1" hangingPunct="1"/>
            <a:r>
              <a:rPr lang="en-US" altLang="en-US" smtClean="0">
                <a:solidFill>
                  <a:srgbClr val="000000"/>
                </a:solidFill>
                <a:latin typeface="Times New Roman" panose="02020603050405020304" pitchFamily="18" charset="0"/>
              </a:rPr>
              <a:t>Non-</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classes can be used only by other classes in the </a:t>
            </a:r>
            <a:r>
              <a:rPr lang="en-US" altLang="en-US" i="1" smtClean="0">
                <a:solidFill>
                  <a:srgbClr val="000000"/>
                </a:solidFill>
                <a:latin typeface="Times New Roman" panose="02020603050405020304" pitchFamily="18" charset="0"/>
              </a:rPr>
              <a:t>same package</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jhtp_08_OBP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jhtp_08_OBP_Page_1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jhtp_08_OBP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8.4  </a:t>
            </a:r>
            <a:r>
              <a:rPr lang="en-US" smtClean="0">
                <a:solidFill>
                  <a:srgbClr val="3380E6"/>
                </a:solidFill>
                <a:latin typeface="Arial"/>
              </a:rPr>
              <a:t>Referring to the Current Object’s Members with the </a:t>
            </a:r>
            <a:r>
              <a:rPr lang="en-US" smtClean="0">
                <a:solidFill>
                  <a:srgbClr val="3380E6"/>
                </a:solidFill>
                <a:latin typeface="Lucida Console"/>
              </a:rPr>
              <a:t>this</a:t>
            </a:r>
            <a:r>
              <a:rPr lang="en-US" smtClean="0">
                <a:solidFill>
                  <a:srgbClr val="3380E6"/>
                </a:solidFill>
                <a:latin typeface="Arial"/>
              </a:rPr>
              <a:t> Reference (Cont.)</a:t>
            </a:r>
          </a:p>
        </p:txBody>
      </p:sp>
      <p:sp>
        <p:nvSpPr>
          <p:cNvPr id="38915"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Lucida Console" panose="020B0609040504020204" pitchFamily="49" charset="0"/>
              </a:rPr>
              <a:t>SimpleTime</a:t>
            </a:r>
            <a:r>
              <a:rPr lang="en-US" altLang="en-US" sz="2500" smtClean="0">
                <a:solidFill>
                  <a:srgbClr val="000000"/>
                </a:solidFill>
                <a:latin typeface="Times New Roman" panose="02020603050405020304" pitchFamily="18" charset="0"/>
              </a:rPr>
              <a:t> declares three </a:t>
            </a:r>
            <a:r>
              <a:rPr lang="en-US" altLang="en-US" sz="2500" smtClean="0">
                <a:solidFill>
                  <a:srgbClr val="000000"/>
                </a:solidFill>
                <a:latin typeface="Lucida Console" panose="020B0609040504020204" pitchFamily="49" charset="0"/>
              </a:rPr>
              <a:t>private</a:t>
            </a:r>
            <a:r>
              <a:rPr lang="en-US" altLang="en-US" sz="2500" smtClean="0">
                <a:solidFill>
                  <a:srgbClr val="000000"/>
                </a:solidFill>
                <a:latin typeface="Times New Roman" panose="02020603050405020304" pitchFamily="18" charset="0"/>
              </a:rPr>
              <a:t> instance variables—</a:t>
            </a:r>
            <a:r>
              <a:rPr lang="en-US" altLang="en-US" sz="2500" smtClean="0">
                <a:solidFill>
                  <a:srgbClr val="000000"/>
                </a:solidFill>
                <a:latin typeface="Lucida Console" panose="020B0609040504020204" pitchFamily="49" charset="0"/>
              </a:rPr>
              <a:t>hour</a:t>
            </a:r>
            <a:r>
              <a:rPr lang="en-US" altLang="en-US" sz="2500" smtClean="0">
                <a:solidFill>
                  <a:srgbClr val="000000"/>
                </a:solidFill>
                <a:latin typeface="Times New Roman" panose="02020603050405020304" pitchFamily="18" charset="0"/>
              </a:rPr>
              <a:t>, </a:t>
            </a:r>
            <a:r>
              <a:rPr lang="en-US" altLang="en-US" sz="2500" smtClean="0">
                <a:solidFill>
                  <a:srgbClr val="000000"/>
                </a:solidFill>
                <a:latin typeface="Lucida Console" panose="020B0609040504020204" pitchFamily="49" charset="0"/>
              </a:rPr>
              <a:t>minute</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second</a:t>
            </a:r>
            <a:r>
              <a:rPr lang="en-US" altLang="en-US" sz="2500" smtClean="0">
                <a:solidFill>
                  <a:srgbClr val="000000"/>
                </a:solidFill>
                <a:latin typeface="Times New Roman" panose="02020603050405020304" pitchFamily="18" charset="0"/>
              </a:rPr>
              <a:t>. </a:t>
            </a:r>
          </a:p>
          <a:p>
            <a:pPr eaLnBrk="1" hangingPunct="1">
              <a:lnSpc>
                <a:spcPct val="80000"/>
              </a:lnSpc>
            </a:pPr>
            <a:r>
              <a:rPr lang="en-US" altLang="en-US" sz="2500" smtClean="0">
                <a:solidFill>
                  <a:srgbClr val="000000"/>
                </a:solidFill>
                <a:latin typeface="Times New Roman" panose="02020603050405020304" pitchFamily="18" charset="0"/>
              </a:rPr>
              <a:t>If parameter names for the constructor that are </a:t>
            </a:r>
            <a:r>
              <a:rPr lang="en-US" altLang="en-US" sz="2500" i="1" smtClean="0">
                <a:solidFill>
                  <a:srgbClr val="000000"/>
                </a:solidFill>
                <a:latin typeface="Times New Roman" panose="02020603050405020304" pitchFamily="18" charset="0"/>
              </a:rPr>
              <a:t>identical</a:t>
            </a:r>
            <a:r>
              <a:rPr lang="en-US" altLang="en-US" sz="2500" smtClean="0">
                <a:solidFill>
                  <a:srgbClr val="000000"/>
                </a:solidFill>
                <a:latin typeface="Times New Roman" panose="02020603050405020304" pitchFamily="18" charset="0"/>
              </a:rPr>
              <a:t> to the class’s instance-variable names. </a:t>
            </a:r>
          </a:p>
          <a:p>
            <a:pPr eaLnBrk="1" hangingPunct="1">
              <a:lnSpc>
                <a:spcPct val="80000"/>
              </a:lnSpc>
            </a:pPr>
            <a:r>
              <a:rPr lang="en-US" altLang="en-US" sz="2500" smtClean="0">
                <a:solidFill>
                  <a:srgbClr val="000000"/>
                </a:solidFill>
                <a:latin typeface="Times New Roman" panose="02020603050405020304" pitchFamily="18" charset="0"/>
              </a:rPr>
              <a:t>We use the </a:t>
            </a:r>
            <a:r>
              <a:rPr lang="en-US" altLang="en-US" sz="2500" smtClean="0">
                <a:solidFill>
                  <a:srgbClr val="000000"/>
                </a:solidFill>
                <a:latin typeface="Lucida Console" panose="020B0609040504020204" pitchFamily="49" charset="0"/>
              </a:rPr>
              <a:t>this </a:t>
            </a:r>
            <a:r>
              <a:rPr lang="en-US" altLang="en-US" sz="2500" smtClean="0">
                <a:solidFill>
                  <a:srgbClr val="000000"/>
                </a:solidFill>
                <a:latin typeface="Times New Roman" panose="02020603050405020304" pitchFamily="18" charset="0"/>
              </a:rPr>
              <a:t>reference to refer to the instance variables.</a:t>
            </a:r>
          </a:p>
          <a:p>
            <a:pPr eaLnBrk="1" hangingPunct="1">
              <a:lnSpc>
                <a:spcPct val="80000"/>
              </a:lnSpc>
            </a:pPr>
            <a:endParaRPr lang="en-US" altLang="en-US" sz="2500"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jhtp_08_OBP_Page_0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jhtp_08_OBP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jhtp_08_OBP_Page_2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8.5  </a:t>
            </a:r>
            <a:r>
              <a:rPr lang="en-US" smtClean="0">
                <a:solidFill>
                  <a:srgbClr val="3380E6"/>
                </a:solidFill>
                <a:latin typeface="Lucida Console"/>
              </a:rPr>
              <a:t>Time</a:t>
            </a:r>
            <a:r>
              <a:rPr lang="en-US" smtClean="0">
                <a:solidFill>
                  <a:srgbClr val="3380E6"/>
                </a:solidFill>
                <a:latin typeface="Arial"/>
              </a:rPr>
              <a:t> Class Case Study: Overloaded Constructors </a:t>
            </a:r>
          </a:p>
        </p:txBody>
      </p:sp>
      <p:sp>
        <p:nvSpPr>
          <p:cNvPr id="41987" name="Text Placeholder 2"/>
          <p:cNvSpPr>
            <a:spLocks noGrp="1"/>
          </p:cNvSpPr>
          <p:nvPr>
            <p:ph type="body" idx="1"/>
          </p:nvPr>
        </p:nvSpPr>
        <p:spPr/>
        <p:txBody>
          <a:bodyPr/>
          <a:lstStyle/>
          <a:p>
            <a:pPr eaLnBrk="1" hangingPunct="1"/>
            <a:r>
              <a:rPr lang="en-US" altLang="en-US" smtClean="0">
                <a:solidFill>
                  <a:srgbClr val="0000FF"/>
                </a:solidFill>
                <a:latin typeface="Times New Roman" panose="02020603050405020304" pitchFamily="18" charset="0"/>
              </a:rPr>
              <a:t>Overloaded constructors</a:t>
            </a:r>
            <a:r>
              <a:rPr lang="en-US" altLang="en-US" smtClean="0">
                <a:solidFill>
                  <a:srgbClr val="000000"/>
                </a:solidFill>
                <a:latin typeface="Times New Roman" panose="02020603050405020304" pitchFamily="18" charset="0"/>
              </a:rPr>
              <a:t> enable objects of a class to be initialized in different ways. </a:t>
            </a:r>
          </a:p>
          <a:p>
            <a:pPr eaLnBrk="1" hangingPunct="1"/>
            <a:r>
              <a:rPr lang="en-US" altLang="en-US" smtClean="0">
                <a:solidFill>
                  <a:srgbClr val="000000"/>
                </a:solidFill>
                <a:latin typeface="Times New Roman" panose="02020603050405020304" pitchFamily="18" charset="0"/>
              </a:rPr>
              <a:t>To overload constructors, simply provide multiple constructor declarations with different signatures. </a:t>
            </a:r>
          </a:p>
          <a:p>
            <a:pPr eaLnBrk="1" hangingPunct="1"/>
            <a:r>
              <a:rPr lang="en-US" altLang="en-US" smtClean="0">
                <a:solidFill>
                  <a:srgbClr val="000000"/>
                </a:solidFill>
                <a:latin typeface="Times New Roman" panose="02020603050405020304" pitchFamily="18" charset="0"/>
              </a:rPr>
              <a:t>Recall that the compiler differentiates signatures by the </a:t>
            </a:r>
            <a:r>
              <a:rPr lang="en-US" altLang="en-US" i="1" smtClean="0">
                <a:solidFill>
                  <a:srgbClr val="000000"/>
                </a:solidFill>
                <a:latin typeface="Times New Roman" panose="02020603050405020304" pitchFamily="18" charset="0"/>
              </a:rPr>
              <a:t>number </a:t>
            </a:r>
            <a:r>
              <a:rPr lang="en-US" altLang="en-US" smtClean="0">
                <a:solidFill>
                  <a:srgbClr val="000000"/>
                </a:solidFill>
                <a:latin typeface="Times New Roman" panose="02020603050405020304" pitchFamily="18" charset="0"/>
              </a:rPr>
              <a:t>of parameters, the</a:t>
            </a:r>
            <a:r>
              <a:rPr lang="en-US" altLang="en-US" i="1" smtClean="0">
                <a:solidFill>
                  <a:srgbClr val="000000"/>
                </a:solidFill>
                <a:latin typeface="Times New Roman" panose="02020603050405020304" pitchFamily="18" charset="0"/>
              </a:rPr>
              <a:t> types </a:t>
            </a:r>
            <a:r>
              <a:rPr lang="en-US" altLang="en-US" smtClean="0">
                <a:solidFill>
                  <a:srgbClr val="000000"/>
                </a:solidFill>
                <a:latin typeface="Times New Roman" panose="02020603050405020304" pitchFamily="18" charset="0"/>
              </a:rPr>
              <a:t>of the parameters and the </a:t>
            </a:r>
            <a:r>
              <a:rPr lang="en-US" altLang="en-US" i="1" smtClean="0">
                <a:solidFill>
                  <a:srgbClr val="000000"/>
                </a:solidFill>
                <a:latin typeface="Times New Roman" panose="02020603050405020304" pitchFamily="18" charset="0"/>
              </a:rPr>
              <a:t>order </a:t>
            </a:r>
            <a:r>
              <a:rPr lang="en-US" altLang="en-US" smtClean="0">
                <a:solidFill>
                  <a:srgbClr val="000000"/>
                </a:solidFill>
                <a:latin typeface="Times New Roman" panose="02020603050405020304" pitchFamily="18" charset="0"/>
              </a:rPr>
              <a:t>of the parameter types in each signature.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8.5  </a:t>
            </a:r>
            <a:r>
              <a:rPr lang="en-US" smtClean="0">
                <a:solidFill>
                  <a:srgbClr val="3380E6"/>
                </a:solidFill>
                <a:latin typeface="Lucida Console"/>
              </a:rPr>
              <a:t>Time</a:t>
            </a:r>
            <a:r>
              <a:rPr lang="en-US" smtClean="0">
                <a:solidFill>
                  <a:srgbClr val="3380E6"/>
                </a:solidFill>
                <a:latin typeface="Arial"/>
              </a:rPr>
              <a:t> Class Case Study: Overloaded Constructors (Cont.)</a:t>
            </a:r>
          </a:p>
        </p:txBody>
      </p:sp>
      <p:sp>
        <p:nvSpPr>
          <p:cNvPr id="4301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Time2</a:t>
            </a:r>
            <a:r>
              <a:rPr lang="en-US" altLang="en-US" smtClean="0">
                <a:solidFill>
                  <a:srgbClr val="000000"/>
                </a:solidFill>
                <a:latin typeface="Times New Roman" panose="02020603050405020304" pitchFamily="18" charset="0"/>
              </a:rPr>
              <a:t> (Fig. 8.5) contains five overloaded constructors that provide convenient ways to initialize objects. </a:t>
            </a:r>
          </a:p>
          <a:p>
            <a:pPr eaLnBrk="1" hangingPunct="1"/>
            <a:r>
              <a:rPr lang="en-US" altLang="en-US" smtClean="0">
                <a:solidFill>
                  <a:srgbClr val="000000"/>
                </a:solidFill>
                <a:latin typeface="Times New Roman" panose="02020603050405020304" pitchFamily="18" charset="0"/>
              </a:rPr>
              <a:t>The compiler invokes the appropriate constructor by matching the number, types and order of the types of the arguments specified in the constructor call with the number, types and order of the types of the parameters specified in each constructor declaration.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jhtp_08_OBP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jhtp_08_OBP_Page_2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jhtp_08_OBP_Page_2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jhtp_08_OBP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jhtp_08_OBP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jhtp_08_OBP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8.1  </a:t>
            </a:r>
            <a:r>
              <a:rPr lang="en-US" smtClean="0">
                <a:solidFill>
                  <a:srgbClr val="3380E6"/>
                </a:solidFill>
                <a:latin typeface="Arial"/>
              </a:rPr>
              <a:t>Introduction </a:t>
            </a:r>
          </a:p>
        </p:txBody>
      </p:sp>
      <p:sp>
        <p:nvSpPr>
          <p:cNvPr id="13315" name="Text Placeholder 2"/>
          <p:cNvSpPr>
            <a:spLocks noGrp="1"/>
          </p:cNvSpPr>
          <p:nvPr>
            <p:ph type="body" idx="1"/>
          </p:nvPr>
        </p:nvSpPr>
        <p:spPr>
          <a:xfrm>
            <a:off x="457200" y="1219200"/>
            <a:ext cx="8229600" cy="4525963"/>
          </a:xfrm>
        </p:spPr>
        <p:txBody>
          <a:bodyPr/>
          <a:lstStyle/>
          <a:p>
            <a:pPr eaLnBrk="1" hangingPunct="1"/>
            <a:r>
              <a:rPr lang="en-US" altLang="en-US" smtClean="0">
                <a:solidFill>
                  <a:srgbClr val="000000"/>
                </a:solidFill>
                <a:latin typeface="Times New Roman" panose="02020603050405020304" pitchFamily="18" charset="0"/>
              </a:rPr>
              <a:t>Deeper look at building classes, controlling access to members of a class and creating constructors. </a:t>
            </a:r>
          </a:p>
          <a:p>
            <a:pPr eaLnBrk="1" hangingPunct="1"/>
            <a:r>
              <a:rPr lang="en-US" altLang="en-US" smtClean="0">
                <a:solidFill>
                  <a:srgbClr val="000000"/>
                </a:solidFill>
                <a:latin typeface="Times New Roman" panose="02020603050405020304" pitchFamily="18" charset="0"/>
              </a:rPr>
              <a:t>Show how to throw an exception to indicate that a problem has occurred.</a:t>
            </a:r>
          </a:p>
          <a:p>
            <a:pPr eaLnBrk="1" hangingPunct="1"/>
            <a:r>
              <a:rPr lang="en-US" altLang="en-US" smtClean="0">
                <a:solidFill>
                  <a:srgbClr val="000000"/>
                </a:solidFill>
                <a:latin typeface="Times New Roman" panose="02020603050405020304" pitchFamily="18" charset="0"/>
              </a:rPr>
              <a:t>Composition—a capability that allows a class to have references to objects of other classes as members. </a:t>
            </a:r>
          </a:p>
          <a:p>
            <a:pPr eaLnBrk="1" hangingPunct="1"/>
            <a:r>
              <a:rPr lang="en-US" altLang="en-US" smtClean="0">
                <a:solidFill>
                  <a:srgbClr val="000000"/>
                </a:solidFill>
                <a:latin typeface="Times New Roman" panose="02020603050405020304" pitchFamily="18" charset="0"/>
              </a:rPr>
              <a:t>More details on </a:t>
            </a:r>
            <a:r>
              <a:rPr lang="en-US" altLang="en-US" smtClean="0">
                <a:solidFill>
                  <a:srgbClr val="000000"/>
                </a:solidFill>
                <a:latin typeface="Lucida Console" panose="020B0609040504020204" pitchFamily="49" charset="0"/>
              </a:rPr>
              <a:t>enum</a:t>
            </a:r>
            <a:r>
              <a:rPr lang="en-US" altLang="en-US" smtClean="0">
                <a:solidFill>
                  <a:srgbClr val="000000"/>
                </a:solidFill>
                <a:latin typeface="Times New Roman" panose="02020603050405020304" pitchFamily="18" charset="0"/>
              </a:rPr>
              <a:t> types. </a:t>
            </a:r>
          </a:p>
          <a:p>
            <a:pPr eaLnBrk="1" hangingPunct="1"/>
            <a:r>
              <a:rPr lang="en-US" altLang="en-US" smtClean="0">
                <a:solidFill>
                  <a:srgbClr val="000000"/>
                </a:solidFill>
                <a:latin typeface="Times New Roman" panose="02020603050405020304" pitchFamily="18" charset="0"/>
              </a:rPr>
              <a:t>Discuss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class members and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instance variables in detail. </a:t>
            </a:r>
          </a:p>
          <a:p>
            <a:pPr eaLnBrk="1" hangingPunct="1"/>
            <a:r>
              <a:rPr lang="en-US" altLang="en-US" smtClean="0">
                <a:solidFill>
                  <a:srgbClr val="000000"/>
                </a:solidFill>
                <a:latin typeface="Times New Roman" panose="02020603050405020304" pitchFamily="18" charset="0"/>
              </a:rPr>
              <a:t>Show how to organize classes in packages to help manage large applications and promote reuse.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jhtp_08_OBP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jhtp_08_OBP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jhtp_08_OBP_Page_3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jhtp_08_OBP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jhtp_08_OBP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8.5  </a:t>
            </a:r>
            <a:r>
              <a:rPr lang="en-US" smtClean="0">
                <a:solidFill>
                  <a:srgbClr val="3380E6"/>
                </a:solidFill>
                <a:latin typeface="Lucida Console"/>
              </a:rPr>
              <a:t>Time</a:t>
            </a:r>
            <a:r>
              <a:rPr lang="en-US" smtClean="0">
                <a:solidFill>
                  <a:srgbClr val="3380E6"/>
                </a:solidFill>
                <a:latin typeface="Arial"/>
              </a:rPr>
              <a:t> Class Case Study: Overloaded Constructors (Cont.)</a:t>
            </a:r>
          </a:p>
        </p:txBody>
      </p:sp>
      <p:sp>
        <p:nvSpPr>
          <p:cNvPr id="55299"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A program can declare a so-called </a:t>
            </a:r>
            <a:r>
              <a:rPr lang="en-US" altLang="en-US" sz="2500" smtClean="0">
                <a:solidFill>
                  <a:srgbClr val="0000FF"/>
                </a:solidFill>
                <a:latin typeface="Times New Roman" panose="02020603050405020304" pitchFamily="18" charset="0"/>
              </a:rPr>
              <a:t>no-argument constructor</a:t>
            </a:r>
            <a:r>
              <a:rPr lang="en-US" altLang="en-US" sz="2500" smtClean="0">
                <a:solidFill>
                  <a:srgbClr val="000000"/>
                </a:solidFill>
                <a:latin typeface="Times New Roman" panose="02020603050405020304" pitchFamily="18" charset="0"/>
              </a:rPr>
              <a:t> that is invoked without arguments. </a:t>
            </a:r>
          </a:p>
          <a:p>
            <a:pPr eaLnBrk="1" hangingPunct="1">
              <a:lnSpc>
                <a:spcPct val="90000"/>
              </a:lnSpc>
            </a:pPr>
            <a:r>
              <a:rPr lang="en-US" altLang="en-US" sz="2500" smtClean="0">
                <a:solidFill>
                  <a:srgbClr val="000000"/>
                </a:solidFill>
                <a:latin typeface="Times New Roman" panose="02020603050405020304" pitchFamily="18" charset="0"/>
              </a:rPr>
              <a:t>Such a constructor simply initializes the object as specified in the constructor’s body. </a:t>
            </a:r>
          </a:p>
          <a:p>
            <a:pPr eaLnBrk="1" hangingPunct="1">
              <a:lnSpc>
                <a:spcPct val="90000"/>
              </a:lnSpc>
            </a:pPr>
            <a:r>
              <a:rPr lang="en-US" altLang="en-US" sz="2500" smtClean="0">
                <a:solidFill>
                  <a:srgbClr val="000000"/>
                </a:solidFill>
                <a:latin typeface="Times New Roman" panose="02020603050405020304" pitchFamily="18" charset="0"/>
              </a:rPr>
              <a:t>Using </a:t>
            </a:r>
            <a:r>
              <a:rPr lang="en-US" altLang="en-US" sz="2500" smtClean="0">
                <a:solidFill>
                  <a:srgbClr val="000000"/>
                </a:solidFill>
                <a:latin typeface="Lucida Console" panose="020B0609040504020204" pitchFamily="49" charset="0"/>
              </a:rPr>
              <a:t>this</a:t>
            </a:r>
            <a:r>
              <a:rPr lang="en-US" altLang="en-US" sz="2500" smtClean="0">
                <a:solidFill>
                  <a:srgbClr val="000000"/>
                </a:solidFill>
                <a:latin typeface="Times New Roman" panose="02020603050405020304" pitchFamily="18" charset="0"/>
              </a:rPr>
              <a:t> in method-call syntax as the first statement in a constructor’s body invokes another constructor of the same class.</a:t>
            </a:r>
          </a:p>
          <a:p>
            <a:pPr lvl="1" eaLnBrk="1" hangingPunct="1">
              <a:lnSpc>
                <a:spcPct val="90000"/>
              </a:lnSpc>
            </a:pPr>
            <a:r>
              <a:rPr lang="en-US" altLang="en-US" sz="2100" smtClean="0">
                <a:solidFill>
                  <a:srgbClr val="000000"/>
                </a:solidFill>
                <a:latin typeface="Times New Roman" panose="02020603050405020304" pitchFamily="18" charset="0"/>
              </a:rPr>
              <a:t>Popular way to </a:t>
            </a:r>
            <a:r>
              <a:rPr lang="en-US" altLang="en-US" sz="2100" i="1" smtClean="0">
                <a:solidFill>
                  <a:srgbClr val="000000"/>
                </a:solidFill>
                <a:latin typeface="Times New Roman" panose="02020603050405020304" pitchFamily="18" charset="0"/>
              </a:rPr>
              <a:t>reuse </a:t>
            </a:r>
            <a:r>
              <a:rPr lang="en-US" altLang="en-US" sz="2100" smtClean="0">
                <a:solidFill>
                  <a:srgbClr val="000000"/>
                </a:solidFill>
                <a:latin typeface="Times New Roman" panose="02020603050405020304" pitchFamily="18" charset="0"/>
              </a:rPr>
              <a:t>initialization code provided by another of the class’s constructors rather than defining similar code in the no-argument constructor’s body. </a:t>
            </a:r>
          </a:p>
          <a:p>
            <a:pPr eaLnBrk="1" hangingPunct="1">
              <a:lnSpc>
                <a:spcPct val="90000"/>
              </a:lnSpc>
            </a:pPr>
            <a:r>
              <a:rPr lang="en-US" altLang="en-US" sz="2500" smtClean="0">
                <a:solidFill>
                  <a:srgbClr val="000000"/>
                </a:solidFill>
                <a:latin typeface="Times New Roman" panose="02020603050405020304" pitchFamily="18" charset="0"/>
              </a:rPr>
              <a:t>Once you declare any constructors in a class, the compiler will not provide a default constructor.</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8.5  </a:t>
            </a:r>
            <a:r>
              <a:rPr lang="en-US" smtClean="0">
                <a:solidFill>
                  <a:srgbClr val="3380E6"/>
                </a:solidFill>
                <a:latin typeface="Lucida Console"/>
              </a:rPr>
              <a:t>Time</a:t>
            </a:r>
            <a:r>
              <a:rPr lang="en-US" smtClean="0">
                <a:solidFill>
                  <a:srgbClr val="3380E6"/>
                </a:solidFill>
                <a:latin typeface="Arial"/>
              </a:rPr>
              <a:t> Class Case Study: Overloaded Constructors (Cont.)</a:t>
            </a:r>
          </a:p>
        </p:txBody>
      </p:sp>
      <p:sp>
        <p:nvSpPr>
          <p:cNvPr id="5734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altLang="en-US" sz="2300" b="1" i="1" dirty="0" smtClean="0">
                <a:solidFill>
                  <a:srgbClr val="000000"/>
                </a:solidFill>
                <a:latin typeface="Times New Roman" pitchFamily="18" charset="0"/>
              </a:rPr>
              <a:t>Notes Regarding Class </a:t>
            </a:r>
            <a:r>
              <a:rPr lang="en-US" altLang="en-US" sz="2300" b="1" i="1" dirty="0" smtClean="0">
                <a:solidFill>
                  <a:srgbClr val="000000"/>
                </a:solidFill>
                <a:latin typeface="Lucida Console" pitchFamily="49" charset="0"/>
              </a:rPr>
              <a:t>Time2</a:t>
            </a:r>
            <a:r>
              <a:rPr lang="en-US" altLang="en-US" sz="2300" b="1" i="1" dirty="0" smtClean="0">
                <a:solidFill>
                  <a:srgbClr val="000000"/>
                </a:solidFill>
                <a:latin typeface="Times New Roman" pitchFamily="18" charset="0"/>
              </a:rPr>
              <a:t>’s </a:t>
            </a:r>
            <a:r>
              <a:rPr lang="en-US" altLang="en-US" sz="2300" b="1" dirty="0" smtClean="0">
                <a:solidFill>
                  <a:srgbClr val="000000"/>
                </a:solidFill>
                <a:latin typeface="Times New Roman" pitchFamily="18" charset="0"/>
              </a:rPr>
              <a:t>set</a:t>
            </a:r>
            <a:r>
              <a:rPr lang="en-US" altLang="en-US" sz="2300" b="1" i="1" dirty="0" smtClean="0">
                <a:solidFill>
                  <a:srgbClr val="000000"/>
                </a:solidFill>
                <a:latin typeface="Times New Roman" pitchFamily="18" charset="0"/>
              </a:rPr>
              <a:t> and </a:t>
            </a:r>
            <a:r>
              <a:rPr lang="en-US" altLang="en-US" sz="2300" b="1" dirty="0" smtClean="0">
                <a:solidFill>
                  <a:srgbClr val="000000"/>
                </a:solidFill>
                <a:latin typeface="Times New Roman" pitchFamily="18" charset="0"/>
              </a:rPr>
              <a:t>get</a:t>
            </a:r>
            <a:r>
              <a:rPr lang="en-US" altLang="en-US" sz="2300" b="1" i="1" dirty="0" smtClean="0">
                <a:solidFill>
                  <a:srgbClr val="000000"/>
                </a:solidFill>
                <a:latin typeface="Times New Roman" pitchFamily="18" charset="0"/>
              </a:rPr>
              <a:t> Methods and Constructors</a:t>
            </a:r>
          </a:p>
          <a:p>
            <a:pPr eaLnBrk="1" hangingPunct="1">
              <a:lnSpc>
                <a:spcPct val="90000"/>
              </a:lnSpc>
              <a:defRPr/>
            </a:pPr>
            <a:r>
              <a:rPr lang="en-US" altLang="en-US" sz="2300" dirty="0" smtClean="0">
                <a:solidFill>
                  <a:srgbClr val="000000"/>
                </a:solidFill>
                <a:latin typeface="Times New Roman" pitchFamily="18" charset="0"/>
              </a:rPr>
              <a:t>Methods can access a class’s private data directly without calling the </a:t>
            </a:r>
            <a:r>
              <a:rPr lang="en-US" altLang="en-US" sz="2300" i="1" dirty="0" smtClean="0">
                <a:solidFill>
                  <a:srgbClr val="000000"/>
                </a:solidFill>
                <a:latin typeface="Times New Roman" pitchFamily="18" charset="0"/>
              </a:rPr>
              <a:t>get </a:t>
            </a:r>
            <a:r>
              <a:rPr lang="en-US" altLang="en-US" sz="2300" dirty="0" smtClean="0">
                <a:solidFill>
                  <a:srgbClr val="000000"/>
                </a:solidFill>
                <a:latin typeface="Times New Roman" pitchFamily="18" charset="0"/>
              </a:rPr>
              <a:t>methods</a:t>
            </a:r>
            <a:r>
              <a:rPr lang="en-US" altLang="en-US" sz="2300" i="1" dirty="0" smtClean="0">
                <a:solidFill>
                  <a:srgbClr val="000000"/>
                </a:solidFill>
                <a:latin typeface="Times New Roman" pitchFamily="18" charset="0"/>
              </a:rPr>
              <a:t>. </a:t>
            </a:r>
          </a:p>
          <a:p>
            <a:pPr eaLnBrk="1" hangingPunct="1">
              <a:lnSpc>
                <a:spcPct val="90000"/>
              </a:lnSpc>
              <a:defRPr/>
            </a:pPr>
            <a:r>
              <a:rPr lang="en-US" altLang="en-US" sz="2300" dirty="0" smtClean="0">
                <a:solidFill>
                  <a:srgbClr val="000000"/>
                </a:solidFill>
                <a:latin typeface="Times New Roman" pitchFamily="18" charset="0"/>
              </a:rPr>
              <a:t>However, consider changing the representation of the time from three </a:t>
            </a:r>
            <a:r>
              <a:rPr lang="en-US" altLang="en-US" sz="2300" dirty="0" err="1" smtClean="0">
                <a:solidFill>
                  <a:srgbClr val="000000"/>
                </a:solidFill>
                <a:latin typeface="Lucida Console" pitchFamily="49" charset="0"/>
              </a:rPr>
              <a:t>int</a:t>
            </a:r>
            <a:r>
              <a:rPr lang="en-US" altLang="en-US" sz="2300" dirty="0" smtClean="0">
                <a:solidFill>
                  <a:srgbClr val="000000"/>
                </a:solidFill>
                <a:latin typeface="Times New Roman" pitchFamily="18" charset="0"/>
              </a:rPr>
              <a:t> values (requiring 12 bytes of memory) to a single </a:t>
            </a:r>
            <a:r>
              <a:rPr lang="en-US" altLang="en-US" sz="2300" dirty="0" err="1" smtClean="0">
                <a:solidFill>
                  <a:srgbClr val="000000"/>
                </a:solidFill>
                <a:latin typeface="Lucida Console" pitchFamily="49" charset="0"/>
              </a:rPr>
              <a:t>int</a:t>
            </a:r>
            <a:r>
              <a:rPr lang="en-US" altLang="en-US" sz="2300" dirty="0" smtClean="0">
                <a:solidFill>
                  <a:srgbClr val="000000"/>
                </a:solidFill>
                <a:latin typeface="Times New Roman" pitchFamily="18" charset="0"/>
              </a:rPr>
              <a:t> value representing the total number of seconds that have elapsed since midnight (requiring only four bytes of memory). </a:t>
            </a:r>
          </a:p>
          <a:p>
            <a:pPr lvl="1" eaLnBrk="1" hangingPunct="1">
              <a:lnSpc>
                <a:spcPct val="90000"/>
              </a:lnSpc>
              <a:defRPr/>
            </a:pPr>
            <a:r>
              <a:rPr lang="en-US" altLang="en-US" sz="2000" dirty="0" smtClean="0">
                <a:solidFill>
                  <a:srgbClr val="000000"/>
                </a:solidFill>
                <a:latin typeface="Times New Roman" pitchFamily="18" charset="0"/>
              </a:rPr>
              <a:t>If we made such a change, only the bodies of the methods that access the </a:t>
            </a:r>
            <a:r>
              <a:rPr lang="en-US" altLang="en-US" sz="2000" dirty="0" smtClean="0">
                <a:solidFill>
                  <a:srgbClr val="000000"/>
                </a:solidFill>
                <a:latin typeface="Lucida Console" pitchFamily="49" charset="0"/>
              </a:rPr>
              <a:t>private</a:t>
            </a:r>
            <a:r>
              <a:rPr lang="en-US" altLang="en-US" sz="2000" dirty="0" smtClean="0">
                <a:solidFill>
                  <a:srgbClr val="000000"/>
                </a:solidFill>
                <a:latin typeface="Times New Roman" pitchFamily="18" charset="0"/>
              </a:rPr>
              <a:t> data directly would need to change—in particular, </a:t>
            </a:r>
            <a:r>
              <a:rPr lang="en-US" altLang="en-US" sz="2000" dirty="0">
                <a:solidFill>
                  <a:srgbClr val="000000"/>
                </a:solidFill>
                <a:latin typeface="Times New Roman" pitchFamily="18" charset="0"/>
              </a:rPr>
              <a:t>the three-argument constructor, the </a:t>
            </a:r>
            <a:r>
              <a:rPr lang="en-US" altLang="en-US" sz="2000" dirty="0" err="1">
                <a:solidFill>
                  <a:srgbClr val="000000"/>
                </a:solidFill>
                <a:latin typeface="Lucida Console" panose="020B0609040504020204" pitchFamily="49" charset="0"/>
              </a:rPr>
              <a:t>setTime</a:t>
            </a:r>
            <a:r>
              <a:rPr lang="en-US" altLang="en-US" sz="2000" dirty="0">
                <a:solidFill>
                  <a:srgbClr val="000000"/>
                </a:solidFill>
                <a:latin typeface="Times New Roman" pitchFamily="18" charset="0"/>
              </a:rPr>
              <a:t> method </a:t>
            </a:r>
            <a:r>
              <a:rPr lang="en-US" altLang="en-US" sz="2000" dirty="0" smtClean="0">
                <a:solidFill>
                  <a:srgbClr val="000000"/>
                </a:solidFill>
                <a:latin typeface="Times New Roman" pitchFamily="18" charset="0"/>
              </a:rPr>
              <a:t>and the individual </a:t>
            </a:r>
            <a:r>
              <a:rPr lang="en-US" altLang="en-US" sz="2000" i="1" dirty="0" smtClean="0">
                <a:solidFill>
                  <a:srgbClr val="000000"/>
                </a:solidFill>
                <a:latin typeface="Times New Roman" pitchFamily="18" charset="0"/>
              </a:rPr>
              <a:t>set </a:t>
            </a:r>
            <a:r>
              <a:rPr lang="en-US" altLang="en-US" sz="2000" dirty="0" smtClean="0">
                <a:solidFill>
                  <a:srgbClr val="000000"/>
                </a:solidFill>
                <a:latin typeface="Times New Roman" pitchFamily="18" charset="0"/>
              </a:rPr>
              <a:t>and</a:t>
            </a:r>
            <a:r>
              <a:rPr lang="en-US" altLang="en-US" sz="2000" i="1" dirty="0" smtClean="0">
                <a:solidFill>
                  <a:srgbClr val="000000"/>
                </a:solidFill>
                <a:latin typeface="Times New Roman" pitchFamily="18" charset="0"/>
              </a:rPr>
              <a:t> ge</a:t>
            </a:r>
            <a:r>
              <a:rPr lang="en-US" altLang="en-US" sz="2000" dirty="0" smtClean="0">
                <a:solidFill>
                  <a:srgbClr val="000000"/>
                </a:solidFill>
                <a:latin typeface="Times New Roman" pitchFamily="18" charset="0"/>
              </a:rPr>
              <a:t>t methods for the </a:t>
            </a:r>
            <a:r>
              <a:rPr lang="en-US" altLang="en-US" sz="2000" dirty="0" smtClean="0">
                <a:solidFill>
                  <a:srgbClr val="000000"/>
                </a:solidFill>
                <a:latin typeface="Lucida Console" pitchFamily="49" charset="0"/>
              </a:rPr>
              <a:t>hour</a:t>
            </a:r>
            <a:r>
              <a:rPr lang="en-US" altLang="en-US" sz="2000" dirty="0" smtClean="0">
                <a:solidFill>
                  <a:srgbClr val="000000"/>
                </a:solidFill>
                <a:latin typeface="Times New Roman" pitchFamily="18" charset="0"/>
              </a:rPr>
              <a:t>, </a:t>
            </a:r>
            <a:r>
              <a:rPr lang="en-US" altLang="en-US" sz="2000" dirty="0" smtClean="0">
                <a:solidFill>
                  <a:srgbClr val="000000"/>
                </a:solidFill>
                <a:latin typeface="Lucida Console" pitchFamily="49" charset="0"/>
              </a:rPr>
              <a:t>minute</a:t>
            </a:r>
            <a:r>
              <a:rPr lang="en-US" altLang="en-US" sz="2000" dirty="0" smtClean="0">
                <a:solidFill>
                  <a:srgbClr val="000000"/>
                </a:solidFill>
                <a:latin typeface="Times New Roman" pitchFamily="18" charset="0"/>
              </a:rPr>
              <a:t> and </a:t>
            </a:r>
            <a:r>
              <a:rPr lang="en-US" altLang="en-US" sz="2000" dirty="0" smtClean="0">
                <a:solidFill>
                  <a:srgbClr val="000000"/>
                </a:solidFill>
                <a:latin typeface="Lucida Console" pitchFamily="49" charset="0"/>
              </a:rPr>
              <a:t>second</a:t>
            </a:r>
            <a:r>
              <a:rPr lang="en-US" altLang="en-US" sz="2000" dirty="0" smtClean="0">
                <a:solidFill>
                  <a:srgbClr val="000000"/>
                </a:solidFill>
                <a:latin typeface="Times New Roman" pitchFamily="18" charset="0"/>
              </a:rPr>
              <a:t>. </a:t>
            </a:r>
          </a:p>
          <a:p>
            <a:pPr lvl="1" eaLnBrk="1" hangingPunct="1">
              <a:lnSpc>
                <a:spcPct val="90000"/>
              </a:lnSpc>
              <a:defRPr/>
            </a:pPr>
            <a:r>
              <a:rPr lang="en-US" altLang="en-US" sz="2000" dirty="0" smtClean="0">
                <a:solidFill>
                  <a:srgbClr val="000000"/>
                </a:solidFill>
                <a:latin typeface="Times New Roman" pitchFamily="18" charset="0"/>
              </a:rPr>
              <a:t>There would be no need to modify the bodies of methods </a:t>
            </a:r>
            <a:r>
              <a:rPr lang="en-US" altLang="en-US" sz="2000" dirty="0" err="1" smtClean="0">
                <a:solidFill>
                  <a:srgbClr val="000000"/>
                </a:solidFill>
                <a:latin typeface="Lucida Console" pitchFamily="49" charset="0"/>
              </a:rPr>
              <a:t>toUniversalString</a:t>
            </a:r>
            <a:r>
              <a:rPr lang="en-US" altLang="en-US" sz="2000" dirty="0" smtClean="0">
                <a:solidFill>
                  <a:srgbClr val="000000"/>
                </a:solidFill>
                <a:latin typeface="Times New Roman" pitchFamily="18" charset="0"/>
              </a:rPr>
              <a:t> or </a:t>
            </a:r>
            <a:r>
              <a:rPr lang="en-US" altLang="en-US" sz="2000" dirty="0" err="1" smtClean="0">
                <a:solidFill>
                  <a:srgbClr val="000000"/>
                </a:solidFill>
                <a:latin typeface="Lucida Console" pitchFamily="49" charset="0"/>
              </a:rPr>
              <a:t>toString</a:t>
            </a:r>
            <a:r>
              <a:rPr lang="en-US" altLang="en-US" sz="2000" dirty="0" smtClean="0">
                <a:solidFill>
                  <a:srgbClr val="000000"/>
                </a:solidFill>
                <a:latin typeface="Times New Roman" pitchFamily="18" charset="0"/>
              </a:rPr>
              <a:t> because they do </a:t>
            </a:r>
            <a:r>
              <a:rPr lang="en-US" altLang="en-US" sz="2000" i="1" dirty="0" smtClean="0">
                <a:solidFill>
                  <a:srgbClr val="000000"/>
                </a:solidFill>
                <a:latin typeface="Times New Roman" pitchFamily="18" charset="0"/>
              </a:rPr>
              <a:t>not</a:t>
            </a:r>
            <a:r>
              <a:rPr lang="en-US" altLang="en-US" sz="2000" dirty="0" smtClean="0">
                <a:solidFill>
                  <a:srgbClr val="000000"/>
                </a:solidFill>
                <a:latin typeface="Times New Roman" pitchFamily="18" charset="0"/>
              </a:rPr>
              <a:t> access the data directly.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8.5  </a:t>
            </a:r>
            <a:r>
              <a:rPr lang="en-US" smtClean="0">
                <a:solidFill>
                  <a:srgbClr val="3380E6"/>
                </a:solidFill>
                <a:latin typeface="Lucida Console"/>
              </a:rPr>
              <a:t>Time</a:t>
            </a:r>
            <a:r>
              <a:rPr lang="en-US" smtClean="0">
                <a:solidFill>
                  <a:srgbClr val="3380E6"/>
                </a:solidFill>
                <a:latin typeface="Arial"/>
              </a:rPr>
              <a:t> Class Case Study: Overloaded Constructors (Cont.)</a:t>
            </a:r>
          </a:p>
        </p:txBody>
      </p:sp>
      <p:sp>
        <p:nvSpPr>
          <p:cNvPr id="57347"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anose="02020603050405020304" pitchFamily="18" charset="0"/>
              </a:rPr>
              <a:t>Designing the class in this manner reduces the likelihood of programming errors when altering the class’s implementation. </a:t>
            </a:r>
          </a:p>
          <a:p>
            <a:pPr eaLnBrk="1" hangingPunct="1">
              <a:lnSpc>
                <a:spcPct val="80000"/>
              </a:lnSpc>
            </a:pPr>
            <a:r>
              <a:rPr lang="en-US" altLang="en-US" sz="2500" smtClean="0">
                <a:solidFill>
                  <a:srgbClr val="000000"/>
                </a:solidFill>
                <a:latin typeface="Times New Roman" panose="02020603050405020304" pitchFamily="18" charset="0"/>
              </a:rPr>
              <a:t>Similarly, each </a:t>
            </a:r>
            <a:r>
              <a:rPr lang="en-US" altLang="en-US" sz="2500" smtClean="0">
                <a:solidFill>
                  <a:srgbClr val="000000"/>
                </a:solidFill>
                <a:latin typeface="Lucida Console" panose="020B0609040504020204" pitchFamily="49" charset="0"/>
              </a:rPr>
              <a:t>Time2</a:t>
            </a:r>
            <a:r>
              <a:rPr lang="en-US" altLang="en-US" sz="2500" smtClean="0">
                <a:solidFill>
                  <a:srgbClr val="000000"/>
                </a:solidFill>
                <a:latin typeface="Times New Roman" panose="02020603050405020304" pitchFamily="18" charset="0"/>
              </a:rPr>
              <a:t> constructor could be written to include a copy of the appropriate statements from the three-argument constructor. </a:t>
            </a:r>
          </a:p>
          <a:p>
            <a:pPr lvl="1" eaLnBrk="1" hangingPunct="1">
              <a:lnSpc>
                <a:spcPct val="80000"/>
              </a:lnSpc>
            </a:pPr>
            <a:r>
              <a:rPr lang="en-US" altLang="en-US" sz="2100" smtClean="0">
                <a:solidFill>
                  <a:srgbClr val="000000"/>
                </a:solidFill>
                <a:latin typeface="Times New Roman" panose="02020603050405020304" pitchFamily="18" charset="0"/>
              </a:rPr>
              <a:t>Doing so may be slightly more efficient, because the extra constructor calls are eliminated. </a:t>
            </a:r>
          </a:p>
          <a:p>
            <a:pPr lvl="1" eaLnBrk="1" hangingPunct="1">
              <a:lnSpc>
                <a:spcPct val="80000"/>
              </a:lnSpc>
            </a:pPr>
            <a:r>
              <a:rPr lang="en-US" altLang="en-US" sz="2100" smtClean="0">
                <a:solidFill>
                  <a:srgbClr val="000000"/>
                </a:solidFill>
                <a:latin typeface="Times New Roman" panose="02020603050405020304" pitchFamily="18" charset="0"/>
              </a:rPr>
              <a:t>But, </a:t>
            </a:r>
            <a:r>
              <a:rPr lang="en-US" altLang="en-US" sz="2100" i="1" smtClean="0">
                <a:solidFill>
                  <a:srgbClr val="000000"/>
                </a:solidFill>
                <a:latin typeface="Times New Roman" panose="02020603050405020304" pitchFamily="18" charset="0"/>
              </a:rPr>
              <a:t>duplicating</a:t>
            </a:r>
            <a:r>
              <a:rPr lang="en-US" altLang="en-US" sz="2100" smtClean="0">
                <a:solidFill>
                  <a:srgbClr val="000000"/>
                </a:solidFill>
                <a:latin typeface="Times New Roman" panose="02020603050405020304" pitchFamily="18" charset="0"/>
              </a:rPr>
              <a:t> statements makes changing the class’s internal data representation more difficult. </a:t>
            </a:r>
          </a:p>
          <a:p>
            <a:pPr lvl="1" eaLnBrk="1" hangingPunct="1">
              <a:lnSpc>
                <a:spcPct val="80000"/>
              </a:lnSpc>
            </a:pPr>
            <a:r>
              <a:rPr lang="en-US" altLang="en-US" sz="2100" smtClean="0">
                <a:solidFill>
                  <a:srgbClr val="000000"/>
                </a:solidFill>
                <a:latin typeface="Times New Roman" panose="02020603050405020304" pitchFamily="18" charset="0"/>
              </a:rPr>
              <a:t>Having the </a:t>
            </a:r>
            <a:r>
              <a:rPr lang="en-US" altLang="en-US" sz="2100" smtClean="0">
                <a:solidFill>
                  <a:srgbClr val="000000"/>
                </a:solidFill>
                <a:latin typeface="Lucida Console" panose="020B0609040504020204" pitchFamily="49" charset="0"/>
              </a:rPr>
              <a:t>Time2</a:t>
            </a:r>
            <a:r>
              <a:rPr lang="en-US" altLang="en-US" sz="2100" smtClean="0">
                <a:solidFill>
                  <a:srgbClr val="000000"/>
                </a:solidFill>
                <a:latin typeface="Times New Roman" panose="02020603050405020304" pitchFamily="18" charset="0"/>
              </a:rPr>
              <a:t> constructors call the constructor with three arguments requires any changes to the implementation of the three-argument constructor</a:t>
            </a:r>
            <a:r>
              <a:rPr lang="en-US" altLang="en-US" sz="2100" smtClean="0">
                <a:solidFill>
                  <a:srgbClr val="000000"/>
                </a:solidFill>
                <a:latin typeface="Times New Roman" panose="02020603050405020304" pitchFamily="18" charset="0"/>
                <a:cs typeface="Times New Roman" panose="02020603050405020304" pitchFamily="18" charset="0"/>
              </a:rPr>
              <a:t> </a:t>
            </a:r>
            <a:r>
              <a:rPr lang="en-US" altLang="en-US" sz="2100" smtClean="0">
                <a:solidFill>
                  <a:srgbClr val="000000"/>
                </a:solidFill>
                <a:latin typeface="Times New Roman" panose="02020603050405020304" pitchFamily="18" charset="0"/>
              </a:rPr>
              <a:t>be made only once.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8.6  </a:t>
            </a:r>
            <a:r>
              <a:rPr lang="en-US" smtClean="0">
                <a:solidFill>
                  <a:srgbClr val="3380E6"/>
                </a:solidFill>
                <a:latin typeface="Arial"/>
              </a:rPr>
              <a:t>Default and No-Argument Constructors</a:t>
            </a:r>
          </a:p>
        </p:txBody>
      </p:sp>
      <p:sp>
        <p:nvSpPr>
          <p:cNvPr id="58371" name="Text Placeholder 2"/>
          <p:cNvSpPr>
            <a:spLocks noGrp="1"/>
          </p:cNvSpPr>
          <p:nvPr>
            <p:ph type="body" idx="1"/>
          </p:nvPr>
        </p:nvSpPr>
        <p:spPr/>
        <p:txBody>
          <a:bodyPr/>
          <a:lstStyle/>
          <a:p>
            <a:pPr eaLnBrk="1" hangingPunct="1">
              <a:lnSpc>
                <a:spcPct val="80000"/>
              </a:lnSpc>
            </a:pPr>
            <a:r>
              <a:rPr lang="en-US" altLang="en-US" sz="2300" smtClean="0">
                <a:solidFill>
                  <a:srgbClr val="000000"/>
                </a:solidFill>
                <a:latin typeface="Times New Roman" panose="02020603050405020304" pitchFamily="18" charset="0"/>
              </a:rPr>
              <a:t>Every class </a:t>
            </a:r>
            <a:r>
              <a:rPr lang="en-US" altLang="en-US" sz="2300" i="1" smtClean="0">
                <a:solidFill>
                  <a:srgbClr val="000000"/>
                </a:solidFill>
                <a:latin typeface="Times New Roman" panose="02020603050405020304" pitchFamily="18" charset="0"/>
              </a:rPr>
              <a:t>must</a:t>
            </a:r>
            <a:r>
              <a:rPr lang="en-US" altLang="en-US" sz="2300" smtClean="0">
                <a:solidFill>
                  <a:srgbClr val="000000"/>
                </a:solidFill>
                <a:latin typeface="Times New Roman" panose="02020603050405020304" pitchFamily="18" charset="0"/>
              </a:rPr>
              <a:t> have at least </a:t>
            </a:r>
            <a:r>
              <a:rPr lang="en-US" altLang="en-US" sz="2300" i="1" smtClean="0">
                <a:solidFill>
                  <a:srgbClr val="000000"/>
                </a:solidFill>
                <a:latin typeface="Times New Roman" panose="02020603050405020304" pitchFamily="18" charset="0"/>
              </a:rPr>
              <a:t>one</a:t>
            </a:r>
            <a:r>
              <a:rPr lang="en-US" altLang="en-US" sz="2300" smtClean="0">
                <a:solidFill>
                  <a:srgbClr val="000000"/>
                </a:solidFill>
                <a:latin typeface="Times New Roman" panose="02020603050405020304" pitchFamily="18" charset="0"/>
              </a:rPr>
              <a:t> constructor. </a:t>
            </a:r>
          </a:p>
          <a:p>
            <a:pPr eaLnBrk="1" hangingPunct="1">
              <a:lnSpc>
                <a:spcPct val="80000"/>
              </a:lnSpc>
            </a:pPr>
            <a:r>
              <a:rPr lang="en-US" altLang="en-US" sz="2300" smtClean="0">
                <a:solidFill>
                  <a:srgbClr val="000000"/>
                </a:solidFill>
                <a:latin typeface="Times New Roman" panose="02020603050405020304" pitchFamily="18" charset="0"/>
              </a:rPr>
              <a:t>If you do not provide any constructors in a class’s declaration, the compiler creates a </a:t>
            </a:r>
            <a:r>
              <a:rPr lang="en-US" altLang="en-US" sz="2300" i="1" smtClean="0">
                <a:solidFill>
                  <a:srgbClr val="000000"/>
                </a:solidFill>
                <a:latin typeface="Times New Roman" panose="02020603050405020304" pitchFamily="18" charset="0"/>
              </a:rPr>
              <a:t>default constructor </a:t>
            </a:r>
            <a:r>
              <a:rPr lang="en-US" altLang="en-US" sz="2300" smtClean="0">
                <a:solidFill>
                  <a:srgbClr val="000000"/>
                </a:solidFill>
                <a:latin typeface="Times New Roman" panose="02020603050405020304" pitchFamily="18" charset="0"/>
              </a:rPr>
              <a:t>that takes </a:t>
            </a:r>
            <a:r>
              <a:rPr lang="en-US" altLang="en-US" sz="2300" i="1" smtClean="0">
                <a:solidFill>
                  <a:srgbClr val="000000"/>
                </a:solidFill>
                <a:latin typeface="Times New Roman" panose="02020603050405020304" pitchFamily="18" charset="0"/>
              </a:rPr>
              <a:t>no</a:t>
            </a:r>
            <a:r>
              <a:rPr lang="en-US" altLang="en-US" sz="2300" smtClean="0">
                <a:solidFill>
                  <a:srgbClr val="000000"/>
                </a:solidFill>
                <a:latin typeface="Times New Roman" panose="02020603050405020304" pitchFamily="18" charset="0"/>
              </a:rPr>
              <a:t> arguments when it’s invoked. </a:t>
            </a:r>
          </a:p>
          <a:p>
            <a:pPr eaLnBrk="1" hangingPunct="1">
              <a:lnSpc>
                <a:spcPct val="80000"/>
              </a:lnSpc>
            </a:pPr>
            <a:r>
              <a:rPr lang="en-US" altLang="en-US" sz="2300" smtClean="0">
                <a:solidFill>
                  <a:srgbClr val="000000"/>
                </a:solidFill>
                <a:latin typeface="Times New Roman" panose="02020603050405020304" pitchFamily="18" charset="0"/>
              </a:rPr>
              <a:t>The default constructor initializes the instance variables to the initial values specified in their declarations or to their default values (zero for primitive numeric types, </a:t>
            </a:r>
            <a:r>
              <a:rPr lang="en-US" altLang="en-US" sz="2300" smtClean="0">
                <a:solidFill>
                  <a:srgbClr val="000000"/>
                </a:solidFill>
                <a:latin typeface="Lucida Console" panose="020B0609040504020204" pitchFamily="49" charset="0"/>
              </a:rPr>
              <a:t>false</a:t>
            </a:r>
            <a:r>
              <a:rPr lang="en-US" altLang="en-US" sz="2300" smtClean="0">
                <a:solidFill>
                  <a:srgbClr val="000000"/>
                </a:solidFill>
                <a:latin typeface="Times New Roman" panose="02020603050405020304" pitchFamily="18" charset="0"/>
              </a:rPr>
              <a:t> for </a:t>
            </a:r>
            <a:r>
              <a:rPr lang="en-US" altLang="en-US" sz="2300" smtClean="0">
                <a:solidFill>
                  <a:srgbClr val="000000"/>
                </a:solidFill>
                <a:latin typeface="Lucida Console" panose="020B0609040504020204" pitchFamily="49" charset="0"/>
              </a:rPr>
              <a:t>boolean</a:t>
            </a:r>
            <a:r>
              <a:rPr lang="en-US" altLang="en-US" sz="2300" smtClean="0">
                <a:solidFill>
                  <a:srgbClr val="000000"/>
                </a:solidFill>
                <a:latin typeface="Times New Roman" panose="02020603050405020304" pitchFamily="18" charset="0"/>
              </a:rPr>
              <a:t> values and </a:t>
            </a:r>
            <a:r>
              <a:rPr lang="en-US" altLang="en-US" sz="2300" smtClean="0">
                <a:solidFill>
                  <a:srgbClr val="000000"/>
                </a:solidFill>
                <a:latin typeface="Lucida Console" panose="020B0609040504020204" pitchFamily="49" charset="0"/>
              </a:rPr>
              <a:t>null</a:t>
            </a:r>
            <a:r>
              <a:rPr lang="en-US" altLang="en-US" sz="2300" smtClean="0">
                <a:solidFill>
                  <a:srgbClr val="000000"/>
                </a:solidFill>
                <a:latin typeface="Times New Roman" panose="02020603050405020304" pitchFamily="18" charset="0"/>
              </a:rPr>
              <a:t> for references). </a:t>
            </a:r>
          </a:p>
          <a:p>
            <a:pPr eaLnBrk="1" hangingPunct="1">
              <a:lnSpc>
                <a:spcPct val="80000"/>
              </a:lnSpc>
            </a:pPr>
            <a:r>
              <a:rPr lang="en-US" altLang="en-US" sz="2300" smtClean="0">
                <a:solidFill>
                  <a:srgbClr val="000000"/>
                </a:solidFill>
                <a:latin typeface="Times New Roman" panose="02020603050405020304" pitchFamily="18" charset="0"/>
              </a:rPr>
              <a:t>Recall that if your class declares constructors, the compiler will </a:t>
            </a:r>
            <a:r>
              <a:rPr lang="en-US" altLang="en-US" sz="2300" i="1" smtClean="0">
                <a:solidFill>
                  <a:srgbClr val="000000"/>
                </a:solidFill>
                <a:latin typeface="Times New Roman" panose="02020603050405020304" pitchFamily="18" charset="0"/>
              </a:rPr>
              <a:t>not</a:t>
            </a:r>
            <a:r>
              <a:rPr lang="en-US" altLang="en-US" sz="2300" smtClean="0">
                <a:solidFill>
                  <a:srgbClr val="000000"/>
                </a:solidFill>
                <a:latin typeface="Times New Roman" panose="02020603050405020304" pitchFamily="18" charset="0"/>
              </a:rPr>
              <a:t> create a default constructor. </a:t>
            </a:r>
          </a:p>
          <a:p>
            <a:pPr lvl="1" eaLnBrk="1" hangingPunct="1">
              <a:lnSpc>
                <a:spcPct val="80000"/>
              </a:lnSpc>
            </a:pPr>
            <a:r>
              <a:rPr lang="en-US" altLang="en-US" sz="2000" smtClean="0">
                <a:solidFill>
                  <a:srgbClr val="000000"/>
                </a:solidFill>
                <a:latin typeface="Times New Roman" panose="02020603050405020304" pitchFamily="18" charset="0"/>
              </a:rPr>
              <a:t>In this case, you must declare a no-argument constructor if default initialization is required. </a:t>
            </a:r>
          </a:p>
          <a:p>
            <a:pPr lvl="1" eaLnBrk="1" hangingPunct="1">
              <a:lnSpc>
                <a:spcPct val="80000"/>
              </a:lnSpc>
            </a:pPr>
            <a:r>
              <a:rPr lang="en-US" altLang="en-US" sz="2000" smtClean="0">
                <a:solidFill>
                  <a:srgbClr val="000000"/>
                </a:solidFill>
                <a:latin typeface="Times New Roman" panose="02020603050405020304" pitchFamily="18" charset="0"/>
              </a:rPr>
              <a:t>Like a default constructor, a no-argument constructor is invoked with empty parentheses.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jhtp_08_OBP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8.2  </a:t>
            </a:r>
            <a:r>
              <a:rPr lang="en-US" smtClean="0">
                <a:solidFill>
                  <a:srgbClr val="3380E6"/>
                </a:solidFill>
                <a:latin typeface="Lucida Console"/>
              </a:rPr>
              <a:t>Time</a:t>
            </a:r>
            <a:r>
              <a:rPr lang="en-US" smtClean="0">
                <a:solidFill>
                  <a:srgbClr val="3380E6"/>
                </a:solidFill>
                <a:latin typeface="Arial"/>
              </a:rPr>
              <a:t> Class Case Study</a:t>
            </a:r>
          </a:p>
        </p:txBody>
      </p:sp>
      <p:sp>
        <p:nvSpPr>
          <p:cNvPr id="1433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Time1</a:t>
            </a:r>
            <a:r>
              <a:rPr lang="en-US" altLang="en-US" smtClean="0">
                <a:solidFill>
                  <a:srgbClr val="000000"/>
                </a:solidFill>
                <a:latin typeface="Times New Roman" panose="02020603050405020304" pitchFamily="18" charset="0"/>
              </a:rPr>
              <a:t> represents the time of day. </a:t>
            </a:r>
          </a:p>
          <a:p>
            <a:pPr eaLnBrk="1" hangingPunct="1"/>
            <a:r>
              <a:rPr lang="en-US" altLang="en-US" smtClean="0">
                <a:solidFill>
                  <a:srgbClr val="000000"/>
                </a:solidFill>
                <a:latin typeface="Lucida Console" panose="020B0609040504020204" pitchFamily="49" charset="0"/>
              </a:rPr>
              <a:t>private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int</a:t>
            </a:r>
            <a:r>
              <a:rPr lang="en-US" altLang="en-US" smtClean="0">
                <a:solidFill>
                  <a:srgbClr val="000000"/>
                </a:solidFill>
                <a:latin typeface="Times New Roman" panose="02020603050405020304" pitchFamily="18" charset="0"/>
              </a:rPr>
              <a:t> instance variables </a:t>
            </a:r>
            <a:r>
              <a:rPr lang="en-US" altLang="en-US" smtClean="0">
                <a:solidFill>
                  <a:srgbClr val="000000"/>
                </a:solidFill>
                <a:latin typeface="Lucida Console" panose="020B0609040504020204" pitchFamily="49" charset="0"/>
              </a:rPr>
              <a:t>hour</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minute</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second</a:t>
            </a:r>
            <a:r>
              <a:rPr lang="en-US" altLang="en-US" smtClean="0">
                <a:solidFill>
                  <a:srgbClr val="000000"/>
                </a:solidFill>
                <a:latin typeface="Times New Roman" panose="02020603050405020304" pitchFamily="18" charset="0"/>
              </a:rPr>
              <a:t> represent the time in universal-time format (24-hour clock format in which hours are in the range 0–23, and minutes and seconds are each in the range 0–59). </a:t>
            </a:r>
          </a:p>
          <a:p>
            <a:pPr eaLnBrk="1" hangingPunct="1"/>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methods </a:t>
            </a:r>
            <a:r>
              <a:rPr lang="en-US" altLang="en-US" smtClean="0">
                <a:solidFill>
                  <a:srgbClr val="000000"/>
                </a:solidFill>
                <a:latin typeface="Lucida Console" panose="020B0609040504020204" pitchFamily="49" charset="0"/>
              </a:rPr>
              <a:t>setTime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toUniversalString</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toString</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Clled the </a:t>
            </a:r>
            <a:r>
              <a:rPr lang="en-US" altLang="en-US" smtClean="0">
                <a:solidFill>
                  <a:srgbClr val="0000FF"/>
                </a:solidFill>
                <a:latin typeface="LucidaSansTypewriter" pitchFamily="49" charset="0"/>
              </a:rPr>
              <a:t>public</a:t>
            </a:r>
            <a:r>
              <a:rPr lang="en-US" altLang="en-US" smtClean="0">
                <a:solidFill>
                  <a:srgbClr val="000000"/>
                </a:solidFill>
                <a:latin typeface="Times New Roman" panose="02020603050405020304" pitchFamily="18" charset="0"/>
              </a:rPr>
              <a:t> </a:t>
            </a:r>
            <a:r>
              <a:rPr lang="en-US" altLang="en-US" smtClean="0">
                <a:solidFill>
                  <a:srgbClr val="0000FF"/>
                </a:solidFill>
                <a:latin typeface="Times New Roman" panose="02020603050405020304" pitchFamily="18" charset="0"/>
              </a:rPr>
              <a:t>services</a:t>
            </a:r>
            <a:r>
              <a:rPr lang="en-US" altLang="en-US" smtClean="0">
                <a:solidFill>
                  <a:srgbClr val="000000"/>
                </a:solidFill>
                <a:latin typeface="Times New Roman" panose="02020603050405020304" pitchFamily="18" charset="0"/>
              </a:rPr>
              <a:t> or the </a:t>
            </a:r>
            <a:r>
              <a:rPr lang="en-US" altLang="en-US" smtClean="0">
                <a:solidFill>
                  <a:srgbClr val="0000FF"/>
                </a:solidFill>
                <a:latin typeface="LucidaSansTypewriter" pitchFamily="49" charset="0"/>
              </a:rPr>
              <a:t>public</a:t>
            </a:r>
            <a:r>
              <a:rPr lang="en-US" altLang="en-US" smtClean="0">
                <a:solidFill>
                  <a:srgbClr val="000000"/>
                </a:solidFill>
                <a:latin typeface="Times New Roman" panose="02020603050405020304" pitchFamily="18" charset="0"/>
              </a:rPr>
              <a:t> </a:t>
            </a:r>
            <a:r>
              <a:rPr lang="en-US" altLang="en-US" smtClean="0">
                <a:solidFill>
                  <a:srgbClr val="0000FF"/>
                </a:solidFill>
                <a:latin typeface="Times New Roman" panose="02020603050405020304" pitchFamily="18" charset="0"/>
              </a:rPr>
              <a:t>interface</a:t>
            </a:r>
            <a:r>
              <a:rPr lang="en-US" altLang="en-US" smtClean="0">
                <a:solidFill>
                  <a:srgbClr val="000000"/>
                </a:solidFill>
                <a:latin typeface="Times New Roman" panose="02020603050405020304" pitchFamily="18" charset="0"/>
              </a:rPr>
              <a:t> that the class provides to its clients.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jhtp_08_OBP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8.7  </a:t>
            </a:r>
            <a:r>
              <a:rPr lang="en-US" smtClean="0">
                <a:solidFill>
                  <a:srgbClr val="3380E6"/>
                </a:solidFill>
                <a:latin typeface="Arial"/>
              </a:rPr>
              <a:t>Notes on </a:t>
            </a:r>
            <a:r>
              <a:rPr lang="en-US" i="1" smtClean="0">
                <a:solidFill>
                  <a:srgbClr val="3380E6"/>
                </a:solidFill>
                <a:latin typeface="Arial"/>
              </a:rPr>
              <a:t>Set and Get Methods</a:t>
            </a:r>
          </a:p>
        </p:txBody>
      </p:sp>
      <p:sp>
        <p:nvSpPr>
          <p:cNvPr id="61443" name="Text Placeholder 2"/>
          <p:cNvSpPr>
            <a:spLocks noGrp="1"/>
          </p:cNvSpPr>
          <p:nvPr>
            <p:ph type="body" idx="1"/>
          </p:nvPr>
        </p:nvSpPr>
        <p:spPr/>
        <p:txBody>
          <a:bodyPr/>
          <a:lstStyle/>
          <a:p>
            <a:pPr eaLnBrk="1" hangingPunct="1"/>
            <a:r>
              <a:rPr lang="en-US" altLang="en-US" i="1" smtClean="0">
                <a:solidFill>
                  <a:srgbClr val="000000"/>
                </a:solidFill>
                <a:latin typeface="Times New Roman" panose="02020603050405020304" pitchFamily="18" charset="0"/>
              </a:rPr>
              <a:t>Set </a:t>
            </a:r>
            <a:r>
              <a:rPr lang="en-US" altLang="en-US" smtClean="0">
                <a:solidFill>
                  <a:srgbClr val="000000"/>
                </a:solidFill>
                <a:latin typeface="Times New Roman" panose="02020603050405020304" pitchFamily="18" charset="0"/>
              </a:rPr>
              <a:t>methods are also commonly called </a:t>
            </a:r>
            <a:r>
              <a:rPr lang="en-US" altLang="en-US" smtClean="0">
                <a:solidFill>
                  <a:srgbClr val="0000FF"/>
                </a:solidFill>
                <a:latin typeface="Times New Roman" panose="02020603050405020304" pitchFamily="18" charset="0"/>
              </a:rPr>
              <a:t>mutator methods</a:t>
            </a:r>
            <a:r>
              <a:rPr lang="en-US" altLang="en-US" smtClean="0">
                <a:solidFill>
                  <a:srgbClr val="000000"/>
                </a:solidFill>
                <a:latin typeface="Times New Roman" panose="02020603050405020304" pitchFamily="18" charset="0"/>
              </a:rPr>
              <a:t>, because they typically </a:t>
            </a:r>
            <a:r>
              <a:rPr lang="en-US" altLang="en-US" i="1" smtClean="0">
                <a:solidFill>
                  <a:srgbClr val="000000"/>
                </a:solidFill>
                <a:latin typeface="Times New Roman" panose="02020603050405020304" pitchFamily="18" charset="0"/>
              </a:rPr>
              <a:t>change</a:t>
            </a:r>
            <a:r>
              <a:rPr lang="en-US" altLang="en-US" smtClean="0">
                <a:solidFill>
                  <a:srgbClr val="000000"/>
                </a:solidFill>
                <a:latin typeface="Times New Roman" panose="02020603050405020304" pitchFamily="18" charset="0"/>
              </a:rPr>
              <a:t> an object’s state—i.e., </a:t>
            </a:r>
            <a:r>
              <a:rPr lang="en-US" altLang="en-US" i="1" smtClean="0">
                <a:solidFill>
                  <a:srgbClr val="000000"/>
                </a:solidFill>
                <a:latin typeface="Times New Roman" panose="02020603050405020304" pitchFamily="18" charset="0"/>
              </a:rPr>
              <a:t>modify</a:t>
            </a:r>
            <a:r>
              <a:rPr lang="en-US" altLang="en-US" smtClean="0">
                <a:solidFill>
                  <a:srgbClr val="000000"/>
                </a:solidFill>
                <a:latin typeface="Times New Roman" panose="02020603050405020304" pitchFamily="18" charset="0"/>
              </a:rPr>
              <a:t> the values of instance variables. </a:t>
            </a:r>
          </a:p>
          <a:p>
            <a:pPr eaLnBrk="1" hangingPunct="1"/>
            <a:r>
              <a:rPr lang="en-US" altLang="en-US" i="1" smtClean="0">
                <a:solidFill>
                  <a:srgbClr val="000000"/>
                </a:solidFill>
                <a:latin typeface="Times New Roman" panose="02020603050405020304" pitchFamily="18" charset="0"/>
              </a:rPr>
              <a:t>Get </a:t>
            </a:r>
            <a:r>
              <a:rPr lang="en-US" altLang="en-US" smtClean="0">
                <a:solidFill>
                  <a:srgbClr val="000000"/>
                </a:solidFill>
                <a:latin typeface="Times New Roman" panose="02020603050405020304" pitchFamily="18" charset="0"/>
              </a:rPr>
              <a:t>methods are also commonly called </a:t>
            </a:r>
            <a:r>
              <a:rPr lang="en-US" altLang="en-US" smtClean="0">
                <a:solidFill>
                  <a:srgbClr val="0000FF"/>
                </a:solidFill>
                <a:latin typeface="Times New Roman" panose="02020603050405020304" pitchFamily="18" charset="0"/>
              </a:rPr>
              <a:t>accessor methods</a:t>
            </a:r>
            <a:r>
              <a:rPr lang="en-US" altLang="en-US" smtClean="0">
                <a:solidFill>
                  <a:srgbClr val="000000"/>
                </a:solidFill>
                <a:latin typeface="Times New Roman" panose="02020603050405020304" pitchFamily="18" charset="0"/>
              </a:rPr>
              <a:t> or </a:t>
            </a:r>
            <a:r>
              <a:rPr lang="en-US" altLang="en-US" smtClean="0">
                <a:solidFill>
                  <a:srgbClr val="0000FF"/>
                </a:solidFill>
                <a:latin typeface="Times New Roman" panose="02020603050405020304" pitchFamily="18" charset="0"/>
              </a:rPr>
              <a:t>query methods</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8.7  </a:t>
            </a:r>
            <a:r>
              <a:rPr lang="en-US" smtClean="0">
                <a:solidFill>
                  <a:srgbClr val="3380E6"/>
                </a:solidFill>
                <a:latin typeface="Arial"/>
              </a:rPr>
              <a:t>Notes on </a:t>
            </a:r>
            <a:r>
              <a:rPr lang="en-US" i="1" smtClean="0">
                <a:solidFill>
                  <a:srgbClr val="3380E6"/>
                </a:solidFill>
                <a:latin typeface="Arial"/>
              </a:rPr>
              <a:t>Set and Get Methods (Cont.)</a:t>
            </a:r>
          </a:p>
        </p:txBody>
      </p:sp>
      <p:sp>
        <p:nvSpPr>
          <p:cNvPr id="62467"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It would seem that providing </a:t>
            </a:r>
            <a:r>
              <a:rPr lang="en-US" altLang="en-US" sz="2500" i="1" smtClean="0">
                <a:solidFill>
                  <a:srgbClr val="000000"/>
                </a:solidFill>
                <a:latin typeface="Times New Roman" panose="02020603050405020304" pitchFamily="18" charset="0"/>
              </a:rPr>
              <a:t>set </a:t>
            </a:r>
            <a:r>
              <a:rPr lang="en-US" altLang="en-US" sz="2500" smtClean="0">
                <a:solidFill>
                  <a:srgbClr val="000000"/>
                </a:solidFill>
                <a:latin typeface="Times New Roman" panose="02020603050405020304" pitchFamily="18" charset="0"/>
              </a:rPr>
              <a:t>and</a:t>
            </a:r>
            <a:r>
              <a:rPr lang="en-US" altLang="en-US" sz="2500" i="1" smtClean="0">
                <a:solidFill>
                  <a:srgbClr val="000000"/>
                </a:solidFill>
                <a:latin typeface="Times New Roman" panose="02020603050405020304" pitchFamily="18" charset="0"/>
              </a:rPr>
              <a:t> get </a:t>
            </a:r>
            <a:r>
              <a:rPr lang="en-US" altLang="en-US" sz="2500" smtClean="0">
                <a:solidFill>
                  <a:srgbClr val="000000"/>
                </a:solidFill>
                <a:latin typeface="Times New Roman" panose="02020603050405020304" pitchFamily="18" charset="0"/>
              </a:rPr>
              <a:t>capabilities is essentially the same as making a class’s instance variables </a:t>
            </a:r>
            <a:r>
              <a:rPr lang="en-US" altLang="en-US" sz="2500" smtClean="0">
                <a:solidFill>
                  <a:srgbClr val="000000"/>
                </a:solidFill>
                <a:latin typeface="Lucida Console" panose="020B0609040504020204" pitchFamily="49" charset="0"/>
              </a:rPr>
              <a:t>public</a:t>
            </a:r>
            <a:r>
              <a:rPr lang="en-US" altLang="en-US" sz="2500" smtClean="0">
                <a:solidFill>
                  <a:srgbClr val="000000"/>
                </a:solidFill>
                <a:latin typeface="Times New Roman" panose="02020603050405020304" pitchFamily="18" charset="0"/>
              </a:rPr>
              <a:t>. </a:t>
            </a:r>
          </a:p>
          <a:p>
            <a:pPr lvl="1" eaLnBrk="1" hangingPunct="1">
              <a:lnSpc>
                <a:spcPct val="90000"/>
              </a:lnSpc>
            </a:pPr>
            <a:r>
              <a:rPr lang="en-US" altLang="en-US" sz="2100" smtClean="0">
                <a:solidFill>
                  <a:srgbClr val="000000"/>
                </a:solidFill>
                <a:latin typeface="Times New Roman" panose="02020603050405020304" pitchFamily="18" charset="0"/>
              </a:rPr>
              <a:t>A </a:t>
            </a:r>
            <a:r>
              <a:rPr lang="en-US" altLang="en-US" sz="2100" smtClean="0">
                <a:solidFill>
                  <a:srgbClr val="000000"/>
                </a:solidFill>
                <a:latin typeface="Lucida Console" panose="020B0609040504020204" pitchFamily="49" charset="0"/>
              </a:rPr>
              <a:t>public</a:t>
            </a:r>
            <a:r>
              <a:rPr lang="en-US" altLang="en-US" sz="2100" smtClean="0">
                <a:solidFill>
                  <a:srgbClr val="000000"/>
                </a:solidFill>
                <a:latin typeface="Times New Roman" panose="02020603050405020304" pitchFamily="18" charset="0"/>
              </a:rPr>
              <a:t> instance variable can be read or written by any method that has a reference to an object that contains that variable. </a:t>
            </a:r>
          </a:p>
          <a:p>
            <a:pPr lvl="1" eaLnBrk="1" hangingPunct="1">
              <a:lnSpc>
                <a:spcPct val="90000"/>
              </a:lnSpc>
            </a:pPr>
            <a:r>
              <a:rPr lang="en-US" altLang="en-US" sz="2100" smtClean="0">
                <a:solidFill>
                  <a:srgbClr val="000000"/>
                </a:solidFill>
                <a:latin typeface="Times New Roman" panose="02020603050405020304" pitchFamily="18" charset="0"/>
              </a:rPr>
              <a:t>If an instance variable is declared </a:t>
            </a:r>
            <a:r>
              <a:rPr lang="en-US" altLang="en-US" sz="2100" smtClean="0">
                <a:solidFill>
                  <a:srgbClr val="000000"/>
                </a:solidFill>
                <a:latin typeface="Lucida Console" panose="020B0609040504020204" pitchFamily="49" charset="0"/>
              </a:rPr>
              <a:t>private</a:t>
            </a:r>
            <a:r>
              <a:rPr lang="en-US" altLang="en-US" sz="2100" smtClean="0">
                <a:solidFill>
                  <a:srgbClr val="000000"/>
                </a:solidFill>
                <a:latin typeface="Times New Roman" panose="02020603050405020304" pitchFamily="18" charset="0"/>
              </a:rPr>
              <a:t>, a </a:t>
            </a:r>
            <a:r>
              <a:rPr lang="en-US" altLang="en-US" sz="2100" smtClean="0">
                <a:solidFill>
                  <a:srgbClr val="000000"/>
                </a:solidFill>
                <a:latin typeface="Lucida Console" panose="020B0609040504020204" pitchFamily="49" charset="0"/>
              </a:rPr>
              <a:t>public</a:t>
            </a:r>
            <a:r>
              <a:rPr lang="en-US" altLang="en-US" sz="2100" smtClean="0">
                <a:solidFill>
                  <a:srgbClr val="000000"/>
                </a:solidFill>
                <a:latin typeface="Times New Roman" panose="02020603050405020304" pitchFamily="18" charset="0"/>
              </a:rPr>
              <a:t> </a:t>
            </a:r>
            <a:r>
              <a:rPr lang="en-US" altLang="en-US" sz="2100" i="1" smtClean="0">
                <a:solidFill>
                  <a:srgbClr val="000000"/>
                </a:solidFill>
                <a:latin typeface="Times New Roman" panose="02020603050405020304" pitchFamily="18" charset="0"/>
              </a:rPr>
              <a:t>get </a:t>
            </a:r>
            <a:r>
              <a:rPr lang="en-US" altLang="en-US" sz="2100" smtClean="0">
                <a:solidFill>
                  <a:srgbClr val="000000"/>
                </a:solidFill>
                <a:latin typeface="Times New Roman" panose="02020603050405020304" pitchFamily="18" charset="0"/>
              </a:rPr>
              <a:t>method certainly allows other methods to access it, but the </a:t>
            </a:r>
            <a:r>
              <a:rPr lang="en-US" altLang="en-US" sz="2100" i="1" smtClean="0">
                <a:solidFill>
                  <a:srgbClr val="000000"/>
                </a:solidFill>
                <a:latin typeface="Times New Roman" panose="02020603050405020304" pitchFamily="18" charset="0"/>
              </a:rPr>
              <a:t>get</a:t>
            </a:r>
            <a:r>
              <a:rPr lang="en-US" altLang="en-US" sz="2100" smtClean="0">
                <a:solidFill>
                  <a:srgbClr val="000000"/>
                </a:solidFill>
                <a:latin typeface="Times New Roman" panose="02020603050405020304" pitchFamily="18" charset="0"/>
              </a:rPr>
              <a:t> method can control how the client can access it. </a:t>
            </a:r>
          </a:p>
          <a:p>
            <a:pPr lvl="1" eaLnBrk="1" hangingPunct="1">
              <a:lnSpc>
                <a:spcPct val="90000"/>
              </a:lnSpc>
            </a:pPr>
            <a:r>
              <a:rPr lang="en-US" altLang="en-US" sz="2100" smtClean="0">
                <a:solidFill>
                  <a:srgbClr val="000000"/>
                </a:solidFill>
                <a:latin typeface="Times New Roman" panose="02020603050405020304" pitchFamily="18" charset="0"/>
              </a:rPr>
              <a:t>A </a:t>
            </a:r>
            <a:r>
              <a:rPr lang="en-US" altLang="en-US" sz="2100" smtClean="0">
                <a:solidFill>
                  <a:srgbClr val="000000"/>
                </a:solidFill>
                <a:latin typeface="Lucida Console" panose="020B0609040504020204" pitchFamily="49" charset="0"/>
              </a:rPr>
              <a:t>public</a:t>
            </a:r>
            <a:r>
              <a:rPr lang="en-US" altLang="en-US" sz="2100" smtClean="0">
                <a:solidFill>
                  <a:srgbClr val="000000"/>
                </a:solidFill>
                <a:latin typeface="Times New Roman" panose="02020603050405020304" pitchFamily="18" charset="0"/>
              </a:rPr>
              <a:t> </a:t>
            </a:r>
            <a:r>
              <a:rPr lang="en-US" altLang="en-US" sz="2100" i="1" smtClean="0">
                <a:solidFill>
                  <a:srgbClr val="000000"/>
                </a:solidFill>
                <a:latin typeface="Times New Roman" panose="02020603050405020304" pitchFamily="18" charset="0"/>
              </a:rPr>
              <a:t>set </a:t>
            </a:r>
            <a:r>
              <a:rPr lang="en-US" altLang="en-US" sz="2100" smtClean="0">
                <a:solidFill>
                  <a:srgbClr val="000000"/>
                </a:solidFill>
                <a:latin typeface="Times New Roman" panose="02020603050405020304" pitchFamily="18" charset="0"/>
              </a:rPr>
              <a:t>method can—and should—carefully scrutinize at-tempts to modify the variable’s value to ensure valid values. </a:t>
            </a:r>
          </a:p>
          <a:p>
            <a:pPr eaLnBrk="1" hangingPunct="1">
              <a:lnSpc>
                <a:spcPct val="90000"/>
              </a:lnSpc>
            </a:pPr>
            <a:r>
              <a:rPr lang="en-US" altLang="en-US" sz="2500" smtClean="0">
                <a:solidFill>
                  <a:srgbClr val="000000"/>
                </a:solidFill>
                <a:latin typeface="Times New Roman" panose="02020603050405020304" pitchFamily="18" charset="0"/>
              </a:rPr>
              <a:t>Although </a:t>
            </a:r>
            <a:r>
              <a:rPr lang="en-US" altLang="en-US" sz="2500" i="1" smtClean="0">
                <a:solidFill>
                  <a:srgbClr val="000000"/>
                </a:solidFill>
                <a:latin typeface="Times New Roman" panose="02020603050405020304" pitchFamily="18" charset="0"/>
              </a:rPr>
              <a:t>set </a:t>
            </a:r>
            <a:r>
              <a:rPr lang="en-US" altLang="en-US" sz="2500" smtClean="0">
                <a:solidFill>
                  <a:srgbClr val="000000"/>
                </a:solidFill>
                <a:latin typeface="Times New Roman" panose="02020603050405020304" pitchFamily="18" charset="0"/>
              </a:rPr>
              <a:t>and</a:t>
            </a:r>
            <a:r>
              <a:rPr lang="en-US" altLang="en-US" sz="2500" i="1" smtClean="0">
                <a:solidFill>
                  <a:srgbClr val="000000"/>
                </a:solidFill>
                <a:latin typeface="Times New Roman" panose="02020603050405020304" pitchFamily="18" charset="0"/>
              </a:rPr>
              <a:t> get </a:t>
            </a:r>
            <a:r>
              <a:rPr lang="en-US" altLang="en-US" sz="2500" smtClean="0">
                <a:solidFill>
                  <a:srgbClr val="000000"/>
                </a:solidFill>
                <a:latin typeface="Times New Roman" panose="02020603050405020304" pitchFamily="18" charset="0"/>
              </a:rPr>
              <a:t>methods provide access to </a:t>
            </a:r>
            <a:r>
              <a:rPr lang="en-US" altLang="en-US" sz="2500" smtClean="0">
                <a:solidFill>
                  <a:srgbClr val="000000"/>
                </a:solidFill>
                <a:latin typeface="Lucida Console" panose="020B0609040504020204" pitchFamily="49" charset="0"/>
              </a:rPr>
              <a:t>private</a:t>
            </a:r>
            <a:r>
              <a:rPr lang="en-US" altLang="en-US" sz="2500" smtClean="0">
                <a:solidFill>
                  <a:srgbClr val="000000"/>
                </a:solidFill>
                <a:latin typeface="Times New Roman" panose="02020603050405020304" pitchFamily="18" charset="0"/>
              </a:rPr>
              <a:t> data, it is restricted by the implementation of the methods</a:t>
            </a:r>
            <a:r>
              <a:rPr lang="en-US" altLang="en-US" sz="2500" i="1"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jhtp_08_OBP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jhtp_08_OBP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8.7  </a:t>
            </a:r>
            <a:r>
              <a:rPr lang="en-US" smtClean="0">
                <a:solidFill>
                  <a:srgbClr val="3380E6"/>
                </a:solidFill>
                <a:latin typeface="Arial"/>
              </a:rPr>
              <a:t>Notes on </a:t>
            </a:r>
            <a:r>
              <a:rPr lang="en-US" i="1" smtClean="0">
                <a:solidFill>
                  <a:srgbClr val="3380E6"/>
                </a:solidFill>
                <a:latin typeface="Arial"/>
              </a:rPr>
              <a:t>Set and Get Methods (Cont.)</a:t>
            </a:r>
          </a:p>
        </p:txBody>
      </p:sp>
      <p:sp>
        <p:nvSpPr>
          <p:cNvPr id="65539" name="Text Placeholder 2"/>
          <p:cNvSpPr>
            <a:spLocks noGrp="1"/>
          </p:cNvSpPr>
          <p:nvPr>
            <p:ph type="body" idx="1"/>
          </p:nvPr>
        </p:nvSpPr>
        <p:spPr/>
        <p:txBody>
          <a:bodyPr/>
          <a:lstStyle/>
          <a:p>
            <a:pPr eaLnBrk="1" hangingPunct="1">
              <a:lnSpc>
                <a:spcPct val="90000"/>
              </a:lnSpc>
            </a:pPr>
            <a:r>
              <a:rPr lang="en-US" altLang="en-US" b="1" i="1" smtClean="0">
                <a:solidFill>
                  <a:srgbClr val="000000"/>
                </a:solidFill>
                <a:latin typeface="Times New Roman" panose="02020603050405020304" pitchFamily="18" charset="0"/>
                <a:cs typeface="Times New Roman" panose="02020603050405020304" pitchFamily="18" charset="0"/>
              </a:rPr>
              <a:t>Validity Checking in </a:t>
            </a:r>
            <a:r>
              <a:rPr lang="en-US" altLang="en-US" b="1" smtClean="0">
                <a:solidFill>
                  <a:srgbClr val="000000"/>
                </a:solidFill>
                <a:latin typeface="Times New Roman" panose="02020603050405020304" pitchFamily="18" charset="0"/>
                <a:cs typeface="Times New Roman" panose="02020603050405020304" pitchFamily="18" charset="0"/>
              </a:rPr>
              <a:t>Set</a:t>
            </a:r>
            <a:r>
              <a:rPr lang="en-US" altLang="en-US" b="1" i="1" smtClean="0">
                <a:solidFill>
                  <a:srgbClr val="000000"/>
                </a:solidFill>
                <a:latin typeface="Times New Roman" panose="02020603050405020304" pitchFamily="18" charset="0"/>
                <a:cs typeface="Times New Roman" panose="02020603050405020304" pitchFamily="18" charset="0"/>
              </a:rPr>
              <a:t> Methods</a:t>
            </a:r>
          </a:p>
          <a:p>
            <a:pPr eaLnBrk="1" hangingPunct="1">
              <a:lnSpc>
                <a:spcPct val="90000"/>
              </a:lnSpc>
            </a:pPr>
            <a:r>
              <a:rPr lang="en-US" altLang="en-US" smtClean="0">
                <a:solidFill>
                  <a:srgbClr val="000000"/>
                </a:solidFill>
                <a:latin typeface="Times New Roman" panose="02020603050405020304" pitchFamily="18" charset="0"/>
              </a:rPr>
              <a:t>The benefits of data integrity do not follow automatically simply because instance variables are declared </a:t>
            </a:r>
            <a:r>
              <a:rPr lang="en-US" altLang="en-US" smtClean="0">
                <a:solidFill>
                  <a:srgbClr val="000000"/>
                </a:solidFill>
                <a:latin typeface="Lucida Console" panose="020B0609040504020204" pitchFamily="49" charset="0"/>
              </a:rPr>
              <a:t>private</a:t>
            </a:r>
            <a:r>
              <a:rPr lang="en-US" altLang="en-US" smtClean="0">
                <a:solidFill>
                  <a:srgbClr val="000000"/>
                </a:solidFill>
                <a:latin typeface="Times New Roman" panose="02020603050405020304" pitchFamily="18" charset="0"/>
              </a:rPr>
              <a:t>—you must provide validity checking. </a:t>
            </a:r>
          </a:p>
          <a:p>
            <a:pPr eaLnBrk="1" hangingPunct="1">
              <a:lnSpc>
                <a:spcPct val="90000"/>
              </a:lnSpc>
            </a:pPr>
            <a:r>
              <a:rPr lang="en-US" altLang="en-US" b="1" i="1" smtClean="0">
                <a:solidFill>
                  <a:srgbClr val="000000"/>
                </a:solidFill>
                <a:latin typeface="Times New Roman" panose="02020603050405020304" pitchFamily="18" charset="0"/>
                <a:cs typeface="Times New Roman" panose="02020603050405020304" pitchFamily="18" charset="0"/>
              </a:rPr>
              <a:t>Predicate Methods</a:t>
            </a:r>
          </a:p>
          <a:p>
            <a:pPr eaLnBrk="1" hangingPunct="1">
              <a:lnSpc>
                <a:spcPct val="90000"/>
              </a:lnSpc>
            </a:pPr>
            <a:r>
              <a:rPr lang="en-US" altLang="en-US" smtClean="0">
                <a:solidFill>
                  <a:srgbClr val="000000"/>
                </a:solidFill>
                <a:latin typeface="Times New Roman" panose="02020603050405020304" pitchFamily="18" charset="0"/>
              </a:rPr>
              <a:t>Another common use for accessor methods is to test whether a condition is </a:t>
            </a:r>
            <a:r>
              <a:rPr lang="en-US" altLang="en-US" i="1" smtClean="0">
                <a:solidFill>
                  <a:srgbClr val="000000"/>
                </a:solidFill>
                <a:latin typeface="Times New Roman" panose="02020603050405020304" pitchFamily="18" charset="0"/>
              </a:rPr>
              <a:t>true</a:t>
            </a:r>
            <a:r>
              <a:rPr lang="en-US" altLang="en-US" smtClean="0">
                <a:solidFill>
                  <a:srgbClr val="000000"/>
                </a:solidFill>
                <a:latin typeface="Times New Roman" panose="02020603050405020304" pitchFamily="18" charset="0"/>
              </a:rPr>
              <a:t> or </a:t>
            </a:r>
            <a:r>
              <a:rPr lang="en-US" altLang="en-US" i="1" smtClean="0">
                <a:solidFill>
                  <a:srgbClr val="000000"/>
                </a:solidFill>
                <a:latin typeface="Times New Roman" panose="02020603050405020304" pitchFamily="18" charset="0"/>
              </a:rPr>
              <a:t>false</a:t>
            </a:r>
            <a:r>
              <a:rPr lang="en-US" altLang="en-US" smtClean="0">
                <a:solidFill>
                  <a:srgbClr val="000000"/>
                </a:solidFill>
                <a:latin typeface="Times New Roman" panose="02020603050405020304" pitchFamily="18" charset="0"/>
              </a:rPr>
              <a:t>—such methods are often called </a:t>
            </a:r>
            <a:r>
              <a:rPr lang="en-US" altLang="en-US" smtClean="0">
                <a:solidFill>
                  <a:srgbClr val="0000FF"/>
                </a:solidFill>
                <a:latin typeface="Times New Roman" panose="02020603050405020304" pitchFamily="18" charset="0"/>
              </a:rPr>
              <a:t>predicate methods.</a:t>
            </a:r>
            <a:r>
              <a:rPr lang="en-US" altLang="en-US" smtClean="0">
                <a:solidFill>
                  <a:srgbClr val="000000"/>
                </a:solidFill>
                <a:latin typeface="Times New Roman" panose="02020603050405020304" pitchFamily="18" charset="0"/>
              </a:rPr>
              <a:t> </a:t>
            </a:r>
          </a:p>
          <a:p>
            <a:pPr lvl="1" eaLnBrk="1" hangingPunct="1">
              <a:lnSpc>
                <a:spcPct val="90000"/>
              </a:lnSpc>
            </a:pPr>
            <a:r>
              <a:rPr lang="en-US" altLang="en-US" smtClean="0">
                <a:solidFill>
                  <a:srgbClr val="000000"/>
                </a:solidFill>
                <a:latin typeface="Times New Roman" panose="02020603050405020304" pitchFamily="18" charset="0"/>
              </a:rPr>
              <a:t>Example: </a:t>
            </a:r>
            <a:r>
              <a:rPr lang="en-US" altLang="en-US" smtClean="0">
                <a:solidFill>
                  <a:srgbClr val="000000"/>
                </a:solidFill>
                <a:latin typeface="Lucida Console" panose="020B0609040504020204" pitchFamily="49" charset="0"/>
              </a:rPr>
              <a:t>ArrayList</a:t>
            </a:r>
            <a:r>
              <a:rPr lang="en-US" altLang="en-US" smtClean="0">
                <a:solidFill>
                  <a:srgbClr val="000000"/>
                </a:solidFill>
                <a:latin typeface="Times New Roman" panose="02020603050405020304" pitchFamily="18" charset="0"/>
              </a:rPr>
              <a:t>’s </a:t>
            </a:r>
            <a:r>
              <a:rPr lang="en-US" altLang="en-US" smtClean="0">
                <a:solidFill>
                  <a:srgbClr val="000000"/>
                </a:solidFill>
                <a:latin typeface="Lucida Console" panose="020B0609040504020204" pitchFamily="49" charset="0"/>
              </a:rPr>
              <a:t>isEmpty</a:t>
            </a:r>
            <a:r>
              <a:rPr lang="en-US" altLang="en-US" smtClean="0">
                <a:solidFill>
                  <a:srgbClr val="000000"/>
                </a:solidFill>
                <a:latin typeface="Times New Roman" panose="02020603050405020304" pitchFamily="18" charset="0"/>
              </a:rPr>
              <a:t> method, which returns </a:t>
            </a:r>
            <a:r>
              <a:rPr lang="en-US" altLang="en-US" smtClean="0">
                <a:solidFill>
                  <a:srgbClr val="000000"/>
                </a:solidFill>
                <a:latin typeface="Lucida Console" panose="020B0609040504020204" pitchFamily="49" charset="0"/>
              </a:rPr>
              <a:t>true</a:t>
            </a:r>
            <a:r>
              <a:rPr lang="en-US" altLang="en-US" smtClean="0">
                <a:solidFill>
                  <a:srgbClr val="000000"/>
                </a:solidFill>
                <a:latin typeface="Times New Roman" panose="02020603050405020304" pitchFamily="18" charset="0"/>
              </a:rPr>
              <a:t> if the </a:t>
            </a:r>
            <a:r>
              <a:rPr lang="en-US" altLang="en-US" smtClean="0">
                <a:solidFill>
                  <a:srgbClr val="000000"/>
                </a:solidFill>
                <a:latin typeface="Lucida Console" panose="020B0609040504020204" pitchFamily="49" charset="0"/>
              </a:rPr>
              <a:t>ArrayList</a:t>
            </a:r>
            <a:r>
              <a:rPr lang="en-US" altLang="en-US" smtClean="0">
                <a:solidFill>
                  <a:srgbClr val="000000"/>
                </a:solidFill>
                <a:latin typeface="Times New Roman" panose="02020603050405020304" pitchFamily="18" charset="0"/>
              </a:rPr>
              <a:t> is empty and </a:t>
            </a:r>
            <a:r>
              <a:rPr lang="en-US" altLang="en-US" smtClean="0">
                <a:solidFill>
                  <a:srgbClr val="000000"/>
                </a:solidFill>
                <a:latin typeface="Lucida Console" panose="020B0609040504020204" pitchFamily="49" charset="0"/>
              </a:rPr>
              <a:t>false</a:t>
            </a:r>
            <a:r>
              <a:rPr lang="en-US" altLang="en-US" smtClean="0">
                <a:solidFill>
                  <a:srgbClr val="000000"/>
                </a:solidFill>
                <a:latin typeface="Times New Roman" panose="02020603050405020304" pitchFamily="18" charset="0"/>
              </a:rPr>
              <a:t> otherwise.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jhtp_08_OBP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jhtp_08_OBP_Page_3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8.8  </a:t>
            </a:r>
            <a:r>
              <a:rPr lang="en-US" smtClean="0">
                <a:solidFill>
                  <a:srgbClr val="3380E6"/>
                </a:solidFill>
                <a:latin typeface="Arial"/>
              </a:rPr>
              <a:t>Composition</a:t>
            </a:r>
          </a:p>
        </p:txBody>
      </p:sp>
      <p:sp>
        <p:nvSpPr>
          <p:cNvPr id="6861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class can have references to objects of other classes as members. </a:t>
            </a:r>
          </a:p>
          <a:p>
            <a:pPr eaLnBrk="1" hangingPunct="1"/>
            <a:r>
              <a:rPr lang="en-US" altLang="en-US" smtClean="0">
                <a:solidFill>
                  <a:srgbClr val="000000"/>
                </a:solidFill>
                <a:latin typeface="Times New Roman" panose="02020603050405020304" pitchFamily="18" charset="0"/>
              </a:rPr>
              <a:t>This is called </a:t>
            </a:r>
            <a:r>
              <a:rPr lang="en-US" altLang="en-US" smtClean="0">
                <a:solidFill>
                  <a:srgbClr val="0000FF"/>
                </a:solidFill>
                <a:latin typeface="Times New Roman" panose="02020603050405020304" pitchFamily="18" charset="0"/>
              </a:rPr>
              <a:t>composition</a:t>
            </a:r>
            <a:r>
              <a:rPr lang="en-US" altLang="en-US" smtClean="0">
                <a:solidFill>
                  <a:srgbClr val="000000"/>
                </a:solidFill>
                <a:latin typeface="Times New Roman" panose="02020603050405020304" pitchFamily="18" charset="0"/>
              </a:rPr>
              <a:t> and is sometimes referred to as a </a:t>
            </a:r>
            <a:r>
              <a:rPr lang="en-US" altLang="en-US" i="1" smtClean="0">
                <a:solidFill>
                  <a:srgbClr val="0000FF"/>
                </a:solidFill>
                <a:latin typeface="Times New Roman" panose="02020603050405020304" pitchFamily="18" charset="0"/>
              </a:rPr>
              <a:t>has-a</a:t>
            </a:r>
            <a:r>
              <a:rPr lang="en-US" altLang="en-US" smtClean="0">
                <a:solidFill>
                  <a:srgbClr val="0000FF"/>
                </a:solidFill>
                <a:latin typeface="Times New Roman" panose="02020603050405020304" pitchFamily="18" charset="0"/>
              </a:rPr>
              <a:t> relationship</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Example: An </a:t>
            </a:r>
            <a:r>
              <a:rPr lang="en-US" altLang="en-US" smtClean="0">
                <a:solidFill>
                  <a:srgbClr val="000000"/>
                </a:solidFill>
                <a:latin typeface="Lucida Console" panose="020B0609040504020204" pitchFamily="49" charset="0"/>
              </a:rPr>
              <a:t>AlarmClock</a:t>
            </a:r>
            <a:r>
              <a:rPr lang="en-US" altLang="en-US" smtClean="0">
                <a:solidFill>
                  <a:srgbClr val="000000"/>
                </a:solidFill>
                <a:latin typeface="Times New Roman" panose="02020603050405020304" pitchFamily="18" charset="0"/>
              </a:rPr>
              <a:t> object needs to know the current time and the time when it’s supposed to sound its alarm, so it’s reasonable to include two references to </a:t>
            </a:r>
            <a:r>
              <a:rPr lang="en-US" altLang="en-US" smtClean="0">
                <a:solidFill>
                  <a:srgbClr val="000000"/>
                </a:solidFill>
                <a:latin typeface="Lucida Console" panose="020B0609040504020204" pitchFamily="49" charset="0"/>
              </a:rPr>
              <a:t>Time</a:t>
            </a:r>
            <a:r>
              <a:rPr lang="en-US" altLang="en-US" smtClean="0">
                <a:solidFill>
                  <a:srgbClr val="000000"/>
                </a:solidFill>
                <a:latin typeface="Times New Roman" panose="02020603050405020304" pitchFamily="18" charset="0"/>
              </a:rPr>
              <a:t> objects in an </a:t>
            </a:r>
            <a:r>
              <a:rPr lang="en-US" altLang="en-US" smtClean="0">
                <a:solidFill>
                  <a:srgbClr val="000000"/>
                </a:solidFill>
                <a:latin typeface="Lucida Console" panose="020B0609040504020204" pitchFamily="49" charset="0"/>
              </a:rPr>
              <a:t>AlarmClock</a:t>
            </a:r>
            <a:r>
              <a:rPr lang="en-US" altLang="en-US" smtClean="0">
                <a:solidFill>
                  <a:srgbClr val="000000"/>
                </a:solidFill>
                <a:latin typeface="Times New Roman" panose="02020603050405020304" pitchFamily="18" charset="0"/>
              </a:rPr>
              <a:t> object.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jhtp_08_OBP_Page_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jhtp_08_OBP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jhtp_08_OBP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jhtp_08_OBP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jhtp_08_OBP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jhtp_08_OBP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jhtp_08_OBP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8.9  </a:t>
            </a:r>
            <a:r>
              <a:rPr lang="en-US" dirty="0" err="1" smtClean="0">
                <a:solidFill>
                  <a:srgbClr val="3380E6"/>
                </a:solidFill>
                <a:latin typeface="Lucida Console" panose="020B0609040504020204" pitchFamily="49" charset="0"/>
              </a:rPr>
              <a:t>enum</a:t>
            </a:r>
            <a:r>
              <a:rPr lang="en-US" dirty="0" smtClean="0">
                <a:solidFill>
                  <a:srgbClr val="3380E6"/>
                </a:solidFill>
                <a:latin typeface="Arial"/>
              </a:rPr>
              <a:t> Types</a:t>
            </a:r>
          </a:p>
        </p:txBody>
      </p:sp>
      <p:sp>
        <p:nvSpPr>
          <p:cNvPr id="7577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The basic </a:t>
            </a:r>
            <a:r>
              <a:rPr lang="en-US" altLang="en-US" smtClean="0">
                <a:solidFill>
                  <a:srgbClr val="000000"/>
                </a:solidFill>
                <a:latin typeface="Lucida Console" panose="020B0609040504020204" pitchFamily="49" charset="0"/>
              </a:rPr>
              <a:t>enum</a:t>
            </a:r>
            <a:r>
              <a:rPr lang="en-US" altLang="en-US" smtClean="0">
                <a:solidFill>
                  <a:srgbClr val="000000"/>
                </a:solidFill>
                <a:latin typeface="Times New Roman" panose="02020603050405020304" pitchFamily="18" charset="0"/>
              </a:rPr>
              <a:t> type defines a set of constants represented as unique identifiers. </a:t>
            </a:r>
          </a:p>
          <a:p>
            <a:pPr eaLnBrk="1" hangingPunct="1"/>
            <a:r>
              <a:rPr lang="en-US" altLang="en-US" smtClean="0">
                <a:solidFill>
                  <a:srgbClr val="000000"/>
                </a:solidFill>
                <a:latin typeface="Times New Roman" panose="02020603050405020304" pitchFamily="18" charset="0"/>
              </a:rPr>
              <a:t>Like classes, all </a:t>
            </a:r>
            <a:r>
              <a:rPr lang="en-US" altLang="en-US" smtClean="0">
                <a:solidFill>
                  <a:srgbClr val="000000"/>
                </a:solidFill>
                <a:latin typeface="Lucida Console" panose="020B0609040504020204" pitchFamily="49" charset="0"/>
              </a:rPr>
              <a:t>enum</a:t>
            </a:r>
            <a:r>
              <a:rPr lang="en-US" altLang="en-US" smtClean="0">
                <a:solidFill>
                  <a:srgbClr val="000000"/>
                </a:solidFill>
                <a:latin typeface="Times New Roman" panose="02020603050405020304" pitchFamily="18" charset="0"/>
              </a:rPr>
              <a:t> types are reference types. </a:t>
            </a:r>
          </a:p>
          <a:p>
            <a:pPr eaLnBrk="1" hangingPunct="1"/>
            <a:r>
              <a:rPr lang="en-US" altLang="en-US" smtClean="0">
                <a:solidFill>
                  <a:srgbClr val="000000"/>
                </a:solidFill>
                <a:latin typeface="Times New Roman" panose="02020603050405020304" pitchFamily="18" charset="0"/>
              </a:rPr>
              <a:t>An </a:t>
            </a:r>
            <a:r>
              <a:rPr lang="en-US" altLang="en-US" smtClean="0">
                <a:solidFill>
                  <a:srgbClr val="000000"/>
                </a:solidFill>
                <a:latin typeface="Lucida Console" panose="020B0609040504020204" pitchFamily="49" charset="0"/>
              </a:rPr>
              <a:t>enum</a:t>
            </a:r>
            <a:r>
              <a:rPr lang="en-US" altLang="en-US" smtClean="0">
                <a:solidFill>
                  <a:srgbClr val="000000"/>
                </a:solidFill>
                <a:latin typeface="Times New Roman" panose="02020603050405020304" pitchFamily="18" charset="0"/>
              </a:rPr>
              <a:t> type is declared with an </a:t>
            </a:r>
            <a:r>
              <a:rPr lang="en-US" altLang="en-US" smtClean="0">
                <a:solidFill>
                  <a:srgbClr val="0000FF"/>
                </a:solidFill>
                <a:latin typeface="LucidaSansTypewriter" pitchFamily="49" charset="0"/>
              </a:rPr>
              <a:t>enum</a:t>
            </a:r>
            <a:r>
              <a:rPr lang="en-US" altLang="en-US" i="1" smtClean="0">
                <a:solidFill>
                  <a:srgbClr val="000000"/>
                </a:solidFill>
                <a:latin typeface="Times New Roman" panose="02020603050405020304" pitchFamily="18" charset="0"/>
              </a:rPr>
              <a:t> </a:t>
            </a:r>
            <a:r>
              <a:rPr lang="en-US" altLang="en-US" smtClean="0">
                <a:solidFill>
                  <a:srgbClr val="0000FF"/>
                </a:solidFill>
                <a:latin typeface="Times New Roman" panose="02020603050405020304" pitchFamily="18" charset="0"/>
              </a:rPr>
              <a:t>declaration</a:t>
            </a:r>
            <a:r>
              <a:rPr lang="en-US" altLang="en-US" smtClean="0">
                <a:solidFill>
                  <a:srgbClr val="000000"/>
                </a:solidFill>
                <a:latin typeface="Times New Roman" panose="02020603050405020304" pitchFamily="18" charset="0"/>
              </a:rPr>
              <a:t>, which is a comma-separated list of </a:t>
            </a:r>
            <a:r>
              <a:rPr lang="en-US" altLang="en-US" i="1" smtClean="0">
                <a:solidFill>
                  <a:srgbClr val="000000"/>
                </a:solidFill>
                <a:latin typeface="Lucida Console" panose="020B0609040504020204" pitchFamily="49" charset="0"/>
              </a:rPr>
              <a:t>enum</a:t>
            </a:r>
            <a:r>
              <a:rPr lang="en-US" altLang="en-US" i="1" smtClean="0">
                <a:solidFill>
                  <a:srgbClr val="000000"/>
                </a:solidFill>
                <a:latin typeface="Times New Roman" panose="02020603050405020304" pitchFamily="18" charset="0"/>
              </a:rPr>
              <a:t> constants</a:t>
            </a:r>
          </a:p>
          <a:p>
            <a:pPr eaLnBrk="1" hangingPunct="1"/>
            <a:r>
              <a:rPr lang="en-US" altLang="en-US" smtClean="0">
                <a:solidFill>
                  <a:srgbClr val="000000"/>
                </a:solidFill>
                <a:latin typeface="Times New Roman" panose="02020603050405020304" pitchFamily="18" charset="0"/>
              </a:rPr>
              <a:t>The declaration may optionally include other components of traditional classes, such as constructors, fields and methods.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8.9  </a:t>
            </a:r>
            <a:r>
              <a:rPr lang="en-US" dirty="0" err="1" smtClean="0">
                <a:solidFill>
                  <a:srgbClr val="3380E6"/>
                </a:solidFill>
                <a:latin typeface="Lucida Console" panose="020B0609040504020204" pitchFamily="49" charset="0"/>
              </a:rPr>
              <a:t>Enum</a:t>
            </a:r>
            <a:r>
              <a:rPr lang="en-US" dirty="0" smtClean="0">
                <a:solidFill>
                  <a:srgbClr val="3380E6"/>
                </a:solidFill>
                <a:latin typeface="Arial"/>
              </a:rPr>
              <a:t> Types (Cont.)</a:t>
            </a:r>
          </a:p>
        </p:txBody>
      </p:sp>
      <p:sp>
        <p:nvSpPr>
          <p:cNvPr id="76803" name="Text Placeholder 2"/>
          <p:cNvSpPr>
            <a:spLocks noGrp="1"/>
          </p:cNvSpPr>
          <p:nvPr>
            <p:ph type="body" idx="1"/>
          </p:nvPr>
        </p:nvSpPr>
        <p:spPr/>
        <p:txBody>
          <a:bodyPr/>
          <a:lstStyle/>
          <a:p>
            <a:pPr eaLnBrk="1" hangingPunct="1">
              <a:lnSpc>
                <a:spcPct val="80000"/>
              </a:lnSpc>
            </a:pPr>
            <a:r>
              <a:rPr lang="en-US" altLang="en-US" sz="2800" smtClean="0">
                <a:solidFill>
                  <a:srgbClr val="000000"/>
                </a:solidFill>
                <a:latin typeface="Times New Roman" panose="02020603050405020304" pitchFamily="18" charset="0"/>
              </a:rPr>
              <a:t>Each </a:t>
            </a:r>
            <a:r>
              <a:rPr lang="en-US" altLang="en-US" sz="2800" smtClean="0">
                <a:solidFill>
                  <a:srgbClr val="000000"/>
                </a:solidFill>
                <a:latin typeface="Lucida Console" panose="020B0609040504020204" pitchFamily="49" charset="0"/>
              </a:rPr>
              <a:t>enum</a:t>
            </a:r>
            <a:r>
              <a:rPr lang="en-US" altLang="en-US" sz="2800" smtClean="0">
                <a:solidFill>
                  <a:srgbClr val="000000"/>
                </a:solidFill>
                <a:latin typeface="Times New Roman" panose="02020603050405020304" pitchFamily="18" charset="0"/>
              </a:rPr>
              <a:t> declaration declares an </a:t>
            </a:r>
            <a:r>
              <a:rPr lang="en-US" altLang="en-US" sz="2800" smtClean="0">
                <a:solidFill>
                  <a:srgbClr val="000000"/>
                </a:solidFill>
                <a:latin typeface="Lucida Console" panose="020B0609040504020204" pitchFamily="49" charset="0"/>
              </a:rPr>
              <a:t>enum</a:t>
            </a:r>
            <a:r>
              <a:rPr lang="en-US" altLang="en-US" sz="2800" smtClean="0">
                <a:solidFill>
                  <a:srgbClr val="000000"/>
                </a:solidFill>
                <a:latin typeface="Times New Roman" panose="02020603050405020304" pitchFamily="18" charset="0"/>
              </a:rPr>
              <a:t> class with the following restrictions:</a:t>
            </a:r>
          </a:p>
          <a:p>
            <a:pPr lvl="1" eaLnBrk="1" hangingPunct="1">
              <a:lnSpc>
                <a:spcPct val="80000"/>
              </a:lnSpc>
            </a:pPr>
            <a:r>
              <a:rPr lang="en-US" altLang="en-US" sz="2400" smtClean="0">
                <a:solidFill>
                  <a:srgbClr val="000000"/>
                </a:solidFill>
                <a:latin typeface="Lucida Console" panose="020B0609040504020204" pitchFamily="49" charset="0"/>
              </a:rPr>
              <a:t>enum</a:t>
            </a:r>
            <a:r>
              <a:rPr lang="en-US" altLang="en-US" sz="2400" smtClean="0">
                <a:solidFill>
                  <a:srgbClr val="000000"/>
                </a:solidFill>
                <a:latin typeface="Times New Roman" panose="02020603050405020304" pitchFamily="18" charset="0"/>
              </a:rPr>
              <a:t> constants are </a:t>
            </a:r>
            <a:r>
              <a:rPr lang="en-US" altLang="en-US" sz="2400" i="1" smtClean="0">
                <a:solidFill>
                  <a:srgbClr val="000000"/>
                </a:solidFill>
                <a:latin typeface="Times New Roman" panose="02020603050405020304" pitchFamily="18" charset="0"/>
              </a:rPr>
              <a:t>implicitly</a:t>
            </a:r>
            <a:r>
              <a:rPr lang="en-US" altLang="en-US" sz="2400" smtClean="0">
                <a:solidFill>
                  <a:srgbClr val="000000"/>
                </a:solidFill>
                <a:latin typeface="Times New Roman" panose="02020603050405020304" pitchFamily="18" charset="0"/>
              </a:rPr>
              <a:t> </a:t>
            </a:r>
            <a:r>
              <a:rPr lang="en-US" altLang="en-US" sz="2400" smtClean="0">
                <a:solidFill>
                  <a:srgbClr val="000000"/>
                </a:solidFill>
                <a:latin typeface="Lucida Console" panose="020B0609040504020204" pitchFamily="49" charset="0"/>
              </a:rPr>
              <a:t>final</a:t>
            </a:r>
            <a:r>
              <a:rPr lang="en-US" altLang="en-US" sz="2400" smtClean="0">
                <a:solidFill>
                  <a:srgbClr val="000000"/>
                </a:solidFill>
                <a:latin typeface="Times New Roman" panose="02020603050405020304" pitchFamily="18" charset="0"/>
              </a:rPr>
              <a:t>.</a:t>
            </a:r>
          </a:p>
          <a:p>
            <a:pPr lvl="1" eaLnBrk="1" hangingPunct="1">
              <a:lnSpc>
                <a:spcPct val="80000"/>
              </a:lnSpc>
            </a:pPr>
            <a:r>
              <a:rPr lang="en-US" altLang="en-US" sz="2400" smtClean="0">
                <a:solidFill>
                  <a:srgbClr val="000000"/>
                </a:solidFill>
                <a:latin typeface="Lucida Console" panose="020B0609040504020204" pitchFamily="49" charset="0"/>
              </a:rPr>
              <a:t>enum</a:t>
            </a:r>
            <a:r>
              <a:rPr lang="en-US" altLang="en-US" sz="2400" smtClean="0">
                <a:solidFill>
                  <a:srgbClr val="000000"/>
                </a:solidFill>
                <a:latin typeface="Times New Roman" panose="02020603050405020304" pitchFamily="18" charset="0"/>
              </a:rPr>
              <a:t> constants are implicitly </a:t>
            </a:r>
            <a:r>
              <a:rPr lang="en-US" altLang="en-US" sz="2400" smtClean="0">
                <a:solidFill>
                  <a:srgbClr val="000000"/>
                </a:solidFill>
                <a:latin typeface="Lucida Console" panose="020B0609040504020204" pitchFamily="49" charset="0"/>
              </a:rPr>
              <a:t>static</a:t>
            </a:r>
            <a:r>
              <a:rPr lang="en-US" altLang="en-US" sz="2400" smtClean="0">
                <a:solidFill>
                  <a:srgbClr val="000000"/>
                </a:solidFill>
                <a:latin typeface="Times New Roman" panose="02020603050405020304" pitchFamily="18" charset="0"/>
              </a:rPr>
              <a:t>.</a:t>
            </a:r>
          </a:p>
          <a:p>
            <a:pPr lvl="1" eaLnBrk="1" hangingPunct="1">
              <a:lnSpc>
                <a:spcPct val="80000"/>
              </a:lnSpc>
            </a:pPr>
            <a:r>
              <a:rPr lang="en-US" altLang="en-US" sz="2400" smtClean="0">
                <a:solidFill>
                  <a:srgbClr val="000000"/>
                </a:solidFill>
                <a:latin typeface="Times New Roman" panose="02020603050405020304" pitchFamily="18" charset="0"/>
              </a:rPr>
              <a:t>Any attempt to create an object of an enum type with operator </a:t>
            </a:r>
            <a:r>
              <a:rPr lang="en-US" altLang="en-US" sz="2400" smtClean="0">
                <a:solidFill>
                  <a:srgbClr val="000000"/>
                </a:solidFill>
                <a:latin typeface="Lucida Console" panose="020B0609040504020204" pitchFamily="49" charset="0"/>
              </a:rPr>
              <a:t>new</a:t>
            </a:r>
            <a:r>
              <a:rPr lang="en-US" altLang="en-US" sz="2400" smtClean="0">
                <a:solidFill>
                  <a:srgbClr val="000000"/>
                </a:solidFill>
                <a:latin typeface="Times New Roman" panose="02020603050405020304" pitchFamily="18" charset="0"/>
              </a:rPr>
              <a:t> results in a compilation error. </a:t>
            </a:r>
          </a:p>
          <a:p>
            <a:pPr eaLnBrk="1" hangingPunct="1">
              <a:lnSpc>
                <a:spcPct val="80000"/>
              </a:lnSpc>
            </a:pPr>
            <a:r>
              <a:rPr lang="en-US" altLang="en-US" sz="2800" smtClean="0">
                <a:solidFill>
                  <a:srgbClr val="000000"/>
                </a:solidFill>
                <a:latin typeface="Lucida Console" panose="020B0609040504020204" pitchFamily="49" charset="0"/>
              </a:rPr>
              <a:t>enum</a:t>
            </a:r>
            <a:r>
              <a:rPr lang="en-US" altLang="en-US" sz="2800" smtClean="0">
                <a:solidFill>
                  <a:srgbClr val="000000"/>
                </a:solidFill>
                <a:latin typeface="Times New Roman" panose="02020603050405020304" pitchFamily="18" charset="0"/>
              </a:rPr>
              <a:t> constants can be used anywhere constants can be used, such as in the </a:t>
            </a:r>
            <a:r>
              <a:rPr lang="en-US" altLang="en-US" sz="2800" smtClean="0">
                <a:solidFill>
                  <a:srgbClr val="000000"/>
                </a:solidFill>
                <a:latin typeface="Lucida Console" panose="020B0609040504020204" pitchFamily="49" charset="0"/>
              </a:rPr>
              <a:t>case</a:t>
            </a:r>
            <a:r>
              <a:rPr lang="en-US" altLang="en-US" sz="2800" smtClean="0">
                <a:solidFill>
                  <a:srgbClr val="000000"/>
                </a:solidFill>
                <a:latin typeface="Times New Roman" panose="02020603050405020304" pitchFamily="18" charset="0"/>
              </a:rPr>
              <a:t> labels of </a:t>
            </a:r>
            <a:r>
              <a:rPr lang="en-US" altLang="en-US" sz="2800" smtClean="0">
                <a:solidFill>
                  <a:srgbClr val="000000"/>
                </a:solidFill>
                <a:latin typeface="Lucida Console" panose="020B0609040504020204" pitchFamily="49" charset="0"/>
              </a:rPr>
              <a:t>switch</a:t>
            </a:r>
            <a:r>
              <a:rPr lang="en-US" altLang="en-US" sz="2800" smtClean="0">
                <a:solidFill>
                  <a:srgbClr val="000000"/>
                </a:solidFill>
                <a:latin typeface="Times New Roman" panose="02020603050405020304" pitchFamily="18" charset="0"/>
              </a:rPr>
              <a:t> statements and to control enhanced </a:t>
            </a:r>
            <a:r>
              <a:rPr lang="en-US" altLang="en-US" sz="2800" smtClean="0">
                <a:solidFill>
                  <a:srgbClr val="000000"/>
                </a:solidFill>
                <a:latin typeface="Lucida Console" panose="020B0609040504020204" pitchFamily="49" charset="0"/>
              </a:rPr>
              <a:t>for</a:t>
            </a:r>
            <a:r>
              <a:rPr lang="en-US" altLang="en-US" sz="2800" smtClean="0">
                <a:solidFill>
                  <a:srgbClr val="000000"/>
                </a:solidFill>
                <a:latin typeface="Times New Roman" panose="02020603050405020304" pitchFamily="18" charset="0"/>
              </a:rPr>
              <a:t> statements.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8.9  </a:t>
            </a:r>
            <a:r>
              <a:rPr lang="en-US" dirty="0" err="1" smtClean="0">
                <a:solidFill>
                  <a:srgbClr val="3380E6"/>
                </a:solidFill>
                <a:latin typeface="Lucida Console" panose="020B0609040504020204" pitchFamily="49" charset="0"/>
              </a:rPr>
              <a:t>Enum</a:t>
            </a:r>
            <a:r>
              <a:rPr lang="en-US" dirty="0" smtClean="0">
                <a:solidFill>
                  <a:srgbClr val="3380E6"/>
                </a:solidFill>
                <a:latin typeface="Arial"/>
              </a:rPr>
              <a:t> Types (Cont.)</a:t>
            </a:r>
          </a:p>
        </p:txBody>
      </p:sp>
      <p:sp>
        <p:nvSpPr>
          <p:cNvPr id="77827" name="Text Placeholder 2"/>
          <p:cNvSpPr>
            <a:spLocks noGrp="1"/>
          </p:cNvSpPr>
          <p:nvPr>
            <p:ph type="body" idx="1"/>
          </p:nvPr>
        </p:nvSpPr>
        <p:spPr/>
        <p:txBody>
          <a:bodyPr/>
          <a:lstStyle/>
          <a:p>
            <a:pPr eaLnBrk="1" hangingPunct="1">
              <a:lnSpc>
                <a:spcPct val="80000"/>
              </a:lnSpc>
            </a:pPr>
            <a:r>
              <a:rPr lang="en-US" altLang="en-US" sz="2400" smtClean="0">
                <a:solidFill>
                  <a:srgbClr val="000000"/>
                </a:solidFill>
                <a:latin typeface="Lucida Console" panose="020B0609040504020204" pitchFamily="49" charset="0"/>
              </a:rPr>
              <a:t>enum</a:t>
            </a:r>
            <a:r>
              <a:rPr lang="en-US" altLang="en-US" sz="2400" smtClean="0">
                <a:solidFill>
                  <a:srgbClr val="000000"/>
                </a:solidFill>
                <a:latin typeface="Times New Roman" panose="02020603050405020304" pitchFamily="18" charset="0"/>
              </a:rPr>
              <a:t> declarations contain two parts—the </a:t>
            </a:r>
            <a:r>
              <a:rPr lang="en-US" altLang="en-US" sz="2400" smtClean="0">
                <a:solidFill>
                  <a:srgbClr val="000000"/>
                </a:solidFill>
                <a:latin typeface="Lucida Console" panose="020B0609040504020204" pitchFamily="49" charset="0"/>
              </a:rPr>
              <a:t>enum</a:t>
            </a:r>
            <a:r>
              <a:rPr lang="en-US" altLang="en-US" sz="2400" smtClean="0">
                <a:solidFill>
                  <a:srgbClr val="000000"/>
                </a:solidFill>
                <a:latin typeface="Times New Roman" panose="02020603050405020304" pitchFamily="18" charset="0"/>
              </a:rPr>
              <a:t> constants and the other members of the </a:t>
            </a:r>
            <a:r>
              <a:rPr lang="en-US" altLang="en-US" sz="2400" smtClean="0">
                <a:solidFill>
                  <a:srgbClr val="000000"/>
                </a:solidFill>
                <a:latin typeface="Lucida Console" panose="020B0609040504020204" pitchFamily="49" charset="0"/>
              </a:rPr>
              <a:t>enum</a:t>
            </a:r>
            <a:r>
              <a:rPr lang="en-US" altLang="en-US" sz="2400" smtClean="0">
                <a:solidFill>
                  <a:srgbClr val="000000"/>
                </a:solidFill>
                <a:latin typeface="Times New Roman" panose="02020603050405020304" pitchFamily="18" charset="0"/>
              </a:rPr>
              <a:t> type. </a:t>
            </a:r>
          </a:p>
          <a:p>
            <a:pPr eaLnBrk="1" hangingPunct="1">
              <a:lnSpc>
                <a:spcPct val="80000"/>
              </a:lnSpc>
            </a:pPr>
            <a:r>
              <a:rPr lang="en-US" altLang="en-US" sz="2400" smtClean="0">
                <a:solidFill>
                  <a:srgbClr val="000000"/>
                </a:solidFill>
                <a:latin typeface="Times New Roman" panose="02020603050405020304" pitchFamily="18" charset="0"/>
              </a:rPr>
              <a:t>An </a:t>
            </a:r>
            <a:r>
              <a:rPr lang="en-US" altLang="en-US" sz="2400" smtClean="0">
                <a:solidFill>
                  <a:srgbClr val="000000"/>
                </a:solidFill>
                <a:latin typeface="Lucida Console" panose="020B0609040504020204" pitchFamily="49" charset="0"/>
              </a:rPr>
              <a:t>enum</a:t>
            </a:r>
            <a:r>
              <a:rPr lang="en-US" altLang="en-US" sz="2400" smtClean="0">
                <a:solidFill>
                  <a:srgbClr val="000000"/>
                </a:solidFill>
                <a:latin typeface="Times New Roman" panose="02020603050405020304" pitchFamily="18" charset="0"/>
              </a:rPr>
              <a:t> constructor can specify any number of parameters and can be overloaded. </a:t>
            </a:r>
          </a:p>
          <a:p>
            <a:pPr eaLnBrk="1" hangingPunct="1">
              <a:lnSpc>
                <a:spcPct val="80000"/>
              </a:lnSpc>
            </a:pPr>
            <a:r>
              <a:rPr lang="en-US" altLang="en-US" sz="2400" smtClean="0">
                <a:solidFill>
                  <a:srgbClr val="000000"/>
                </a:solidFill>
                <a:latin typeface="Times New Roman" panose="02020603050405020304" pitchFamily="18" charset="0"/>
              </a:rPr>
              <a:t>For every </a:t>
            </a:r>
            <a:r>
              <a:rPr lang="en-US" altLang="en-US" sz="2400" smtClean="0">
                <a:solidFill>
                  <a:srgbClr val="000000"/>
                </a:solidFill>
                <a:latin typeface="Lucida Console" panose="020B0609040504020204" pitchFamily="49" charset="0"/>
              </a:rPr>
              <a:t>enum</a:t>
            </a:r>
            <a:r>
              <a:rPr lang="en-US" altLang="en-US" sz="2400" smtClean="0">
                <a:solidFill>
                  <a:srgbClr val="000000"/>
                </a:solidFill>
                <a:latin typeface="Times New Roman" panose="02020603050405020304" pitchFamily="18" charset="0"/>
              </a:rPr>
              <a:t>, the compiler generates the </a:t>
            </a:r>
            <a:r>
              <a:rPr lang="en-US" altLang="en-US" sz="2400" smtClean="0">
                <a:solidFill>
                  <a:srgbClr val="000000"/>
                </a:solidFill>
                <a:latin typeface="Lucida Console" panose="020B0609040504020204" pitchFamily="49" charset="0"/>
              </a:rPr>
              <a:t>static</a:t>
            </a:r>
            <a:r>
              <a:rPr lang="en-US" altLang="en-US" sz="2400" smtClean="0">
                <a:solidFill>
                  <a:srgbClr val="000000"/>
                </a:solidFill>
                <a:latin typeface="Times New Roman" panose="02020603050405020304" pitchFamily="18" charset="0"/>
              </a:rPr>
              <a:t> method </a:t>
            </a:r>
            <a:r>
              <a:rPr lang="en-US" altLang="en-US" sz="2400" smtClean="0">
                <a:solidFill>
                  <a:srgbClr val="0000FF"/>
                </a:solidFill>
                <a:latin typeface="LucidaSansTypewriter" pitchFamily="49" charset="0"/>
              </a:rPr>
              <a:t>values</a:t>
            </a:r>
            <a:r>
              <a:rPr lang="en-US" altLang="en-US" sz="2400" smtClean="0">
                <a:solidFill>
                  <a:srgbClr val="000000"/>
                </a:solidFill>
                <a:latin typeface="Times New Roman" panose="02020603050405020304" pitchFamily="18" charset="0"/>
              </a:rPr>
              <a:t> that returns an array of the </a:t>
            </a:r>
            <a:r>
              <a:rPr lang="en-US" altLang="en-US" sz="2400" smtClean="0">
                <a:solidFill>
                  <a:srgbClr val="000000"/>
                </a:solidFill>
                <a:latin typeface="Lucida Console" panose="020B0609040504020204" pitchFamily="49" charset="0"/>
              </a:rPr>
              <a:t>enum</a:t>
            </a:r>
            <a:r>
              <a:rPr lang="en-US" altLang="en-US" sz="2400" smtClean="0">
                <a:solidFill>
                  <a:srgbClr val="000000"/>
                </a:solidFill>
                <a:latin typeface="Times New Roman" panose="02020603050405020304" pitchFamily="18" charset="0"/>
              </a:rPr>
              <a:t>’s constants.</a:t>
            </a:r>
          </a:p>
          <a:p>
            <a:pPr eaLnBrk="1" hangingPunct="1">
              <a:lnSpc>
                <a:spcPct val="80000"/>
              </a:lnSpc>
            </a:pPr>
            <a:r>
              <a:rPr lang="en-US" altLang="en-US" sz="2400" smtClean="0">
                <a:solidFill>
                  <a:srgbClr val="000000"/>
                </a:solidFill>
                <a:latin typeface="Times New Roman" panose="02020603050405020304" pitchFamily="18" charset="0"/>
              </a:rPr>
              <a:t>When an </a:t>
            </a:r>
            <a:r>
              <a:rPr lang="en-US" altLang="en-US" sz="2400" smtClean="0">
                <a:solidFill>
                  <a:srgbClr val="000000"/>
                </a:solidFill>
                <a:latin typeface="Lucida Console" panose="020B0609040504020204" pitchFamily="49" charset="0"/>
              </a:rPr>
              <a:t>enum</a:t>
            </a:r>
            <a:r>
              <a:rPr lang="en-US" altLang="en-US" sz="2400" smtClean="0">
                <a:solidFill>
                  <a:srgbClr val="000000"/>
                </a:solidFill>
                <a:latin typeface="Times New Roman" panose="02020603050405020304" pitchFamily="18" charset="0"/>
              </a:rPr>
              <a:t> constant is converted to a </a:t>
            </a:r>
            <a:r>
              <a:rPr lang="en-US" altLang="en-US" sz="2400" smtClean="0">
                <a:solidFill>
                  <a:srgbClr val="000000"/>
                </a:solidFill>
                <a:latin typeface="Lucida Console" panose="020B0609040504020204" pitchFamily="49" charset="0"/>
              </a:rPr>
              <a:t>String</a:t>
            </a:r>
            <a:r>
              <a:rPr lang="en-US" altLang="en-US" sz="2400" smtClean="0">
                <a:solidFill>
                  <a:srgbClr val="000000"/>
                </a:solidFill>
                <a:latin typeface="Times New Roman" panose="02020603050405020304" pitchFamily="18" charset="0"/>
              </a:rPr>
              <a:t>, the constant’s identifier is used as the </a:t>
            </a:r>
            <a:r>
              <a:rPr lang="en-US" altLang="en-US" sz="2400" smtClean="0">
                <a:solidFill>
                  <a:srgbClr val="000000"/>
                </a:solidFill>
                <a:latin typeface="Lucida Console" panose="020B0609040504020204" pitchFamily="49" charset="0"/>
              </a:rPr>
              <a:t>String</a:t>
            </a:r>
            <a:r>
              <a:rPr lang="en-US" altLang="en-US" sz="2400" smtClean="0">
                <a:solidFill>
                  <a:srgbClr val="000000"/>
                </a:solidFill>
                <a:latin typeface="Times New Roman" panose="02020603050405020304" pitchFamily="18" charset="0"/>
              </a:rPr>
              <a:t> representation.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jhtp_08_OBP_Page_4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jhtp_08_OBP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jhtp_08_OBP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jhtp_08_OBP_Page_4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jhtp_08_OBP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8.9  </a:t>
            </a:r>
            <a:r>
              <a:rPr lang="en-US" dirty="0">
                <a:solidFill>
                  <a:srgbClr val="3380E6"/>
                </a:solidFill>
                <a:latin typeface="Lucida Console" panose="020B0609040504020204" pitchFamily="49" charset="0"/>
              </a:rPr>
              <a:t> </a:t>
            </a:r>
            <a:r>
              <a:rPr lang="en-US" dirty="0" err="1">
                <a:solidFill>
                  <a:srgbClr val="3380E6"/>
                </a:solidFill>
                <a:latin typeface="Lucida Console" panose="020B0609040504020204" pitchFamily="49" charset="0"/>
              </a:rPr>
              <a:t>Enum</a:t>
            </a:r>
            <a:r>
              <a:rPr lang="en-US" dirty="0">
                <a:solidFill>
                  <a:srgbClr val="3380E6"/>
                </a:solidFill>
                <a:latin typeface="Arial"/>
              </a:rPr>
              <a:t> Types</a:t>
            </a:r>
            <a:r>
              <a:rPr lang="en-US" dirty="0" smtClean="0">
                <a:solidFill>
                  <a:srgbClr val="3380E6"/>
                </a:solidFill>
                <a:latin typeface="Arial"/>
              </a:rPr>
              <a:t> (Cont.)</a:t>
            </a:r>
          </a:p>
        </p:txBody>
      </p:sp>
      <p:sp>
        <p:nvSpPr>
          <p:cNvPr id="82947"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Use the </a:t>
            </a:r>
            <a:r>
              <a:rPr lang="en-US" altLang="en-US" sz="2500" smtClean="0">
                <a:solidFill>
                  <a:srgbClr val="000000"/>
                </a:solidFill>
                <a:latin typeface="Lucida Console" panose="020B0609040504020204" pitchFamily="49" charset="0"/>
              </a:rPr>
              <a:t>static</a:t>
            </a:r>
            <a:r>
              <a:rPr lang="en-US" altLang="en-US" sz="2500" smtClean="0">
                <a:solidFill>
                  <a:srgbClr val="000000"/>
                </a:solidFill>
                <a:latin typeface="Times New Roman" panose="02020603050405020304" pitchFamily="18" charset="0"/>
              </a:rPr>
              <a:t> method </a:t>
            </a:r>
            <a:r>
              <a:rPr lang="en-US" altLang="en-US" sz="2500" smtClean="0">
                <a:solidFill>
                  <a:srgbClr val="0000FF"/>
                </a:solidFill>
                <a:latin typeface="LucidaSansTypewriter" pitchFamily="49" charset="0"/>
              </a:rPr>
              <a:t>range</a:t>
            </a:r>
            <a:r>
              <a:rPr lang="en-US" altLang="en-US" sz="2500" smtClean="0">
                <a:solidFill>
                  <a:srgbClr val="000000"/>
                </a:solidFill>
                <a:latin typeface="Times New Roman" panose="02020603050405020304" pitchFamily="18" charset="0"/>
              </a:rPr>
              <a:t> of class </a:t>
            </a:r>
            <a:r>
              <a:rPr lang="en-US" altLang="en-US" sz="2500" smtClean="0">
                <a:solidFill>
                  <a:srgbClr val="0000FF"/>
                </a:solidFill>
                <a:latin typeface="LucidaSansTypewriter" pitchFamily="49" charset="0"/>
              </a:rPr>
              <a:t>EnumSet</a:t>
            </a:r>
            <a:r>
              <a:rPr lang="en-US" altLang="en-US" sz="2500" smtClean="0">
                <a:solidFill>
                  <a:srgbClr val="000000"/>
                </a:solidFill>
                <a:latin typeface="Times New Roman" panose="02020603050405020304" pitchFamily="18" charset="0"/>
              </a:rPr>
              <a:t> (declared in package </a:t>
            </a:r>
            <a:r>
              <a:rPr lang="en-US" altLang="en-US" sz="2500" smtClean="0">
                <a:solidFill>
                  <a:srgbClr val="000000"/>
                </a:solidFill>
                <a:latin typeface="Lucida Console" panose="020B0609040504020204" pitchFamily="49" charset="0"/>
              </a:rPr>
              <a:t>java.util</a:t>
            </a:r>
            <a:r>
              <a:rPr lang="en-US" altLang="en-US" sz="2500" smtClean="0">
                <a:solidFill>
                  <a:srgbClr val="000000"/>
                </a:solidFill>
                <a:latin typeface="Times New Roman" panose="02020603050405020304" pitchFamily="18" charset="0"/>
              </a:rPr>
              <a:t>) to access a range of an </a:t>
            </a:r>
            <a:r>
              <a:rPr lang="en-US" altLang="en-US" sz="2500" smtClean="0">
                <a:solidFill>
                  <a:srgbClr val="000000"/>
                </a:solidFill>
                <a:latin typeface="Lucida Console" panose="020B0609040504020204" pitchFamily="49" charset="0"/>
              </a:rPr>
              <a:t>enum</a:t>
            </a:r>
            <a:r>
              <a:rPr lang="en-US" altLang="en-US" sz="2500" smtClean="0">
                <a:solidFill>
                  <a:srgbClr val="000000"/>
                </a:solidFill>
                <a:latin typeface="Times New Roman" panose="02020603050405020304" pitchFamily="18" charset="0"/>
              </a:rPr>
              <a:t>’s constants. </a:t>
            </a:r>
          </a:p>
          <a:p>
            <a:pPr lvl="1" eaLnBrk="1" hangingPunct="1"/>
            <a:r>
              <a:rPr lang="en-US" altLang="en-US" sz="2100" smtClean="0">
                <a:solidFill>
                  <a:srgbClr val="000000"/>
                </a:solidFill>
                <a:latin typeface="Times New Roman" panose="02020603050405020304" pitchFamily="18" charset="0"/>
              </a:rPr>
              <a:t>Method </a:t>
            </a:r>
            <a:r>
              <a:rPr lang="en-US" altLang="en-US" sz="2100" smtClean="0">
                <a:solidFill>
                  <a:srgbClr val="000000"/>
                </a:solidFill>
                <a:latin typeface="Lucida Console" panose="020B0609040504020204" pitchFamily="49" charset="0"/>
              </a:rPr>
              <a:t>range</a:t>
            </a:r>
            <a:r>
              <a:rPr lang="en-US" altLang="en-US" sz="2100" smtClean="0">
                <a:solidFill>
                  <a:srgbClr val="000000"/>
                </a:solidFill>
                <a:latin typeface="Times New Roman" panose="02020603050405020304" pitchFamily="18" charset="0"/>
              </a:rPr>
              <a:t> takes two parameters—the first and the last </a:t>
            </a:r>
            <a:r>
              <a:rPr lang="en-US" altLang="en-US" sz="2100" smtClean="0">
                <a:solidFill>
                  <a:srgbClr val="000000"/>
                </a:solidFill>
                <a:latin typeface="Lucida Console" panose="020B0609040504020204" pitchFamily="49" charset="0"/>
              </a:rPr>
              <a:t>enum</a:t>
            </a:r>
            <a:r>
              <a:rPr lang="en-US" altLang="en-US" sz="2100" smtClean="0">
                <a:solidFill>
                  <a:srgbClr val="000000"/>
                </a:solidFill>
                <a:latin typeface="Times New Roman" panose="02020603050405020304" pitchFamily="18" charset="0"/>
              </a:rPr>
              <a:t> constants in the range</a:t>
            </a:r>
          </a:p>
          <a:p>
            <a:pPr lvl="1" eaLnBrk="1" hangingPunct="1"/>
            <a:r>
              <a:rPr lang="en-US" altLang="en-US" sz="2100" smtClean="0">
                <a:solidFill>
                  <a:srgbClr val="000000"/>
                </a:solidFill>
                <a:latin typeface="Times New Roman" panose="02020603050405020304" pitchFamily="18" charset="0"/>
              </a:rPr>
              <a:t>Returns an </a:t>
            </a:r>
            <a:r>
              <a:rPr lang="en-US" altLang="en-US" sz="2100" smtClean="0">
                <a:solidFill>
                  <a:srgbClr val="000000"/>
                </a:solidFill>
                <a:latin typeface="Lucida Console" panose="020B0609040504020204" pitchFamily="49" charset="0"/>
              </a:rPr>
              <a:t>EnumSet</a:t>
            </a:r>
            <a:r>
              <a:rPr lang="en-US" altLang="en-US" sz="2100" smtClean="0">
                <a:solidFill>
                  <a:srgbClr val="000000"/>
                </a:solidFill>
                <a:latin typeface="Times New Roman" panose="02020603050405020304" pitchFamily="18" charset="0"/>
              </a:rPr>
              <a:t> that contains all the constants between these two constants, inclusive. </a:t>
            </a:r>
          </a:p>
          <a:p>
            <a:pPr eaLnBrk="1" hangingPunct="1"/>
            <a:r>
              <a:rPr lang="en-US" altLang="en-US" sz="2500" smtClean="0">
                <a:solidFill>
                  <a:srgbClr val="000000"/>
                </a:solidFill>
                <a:latin typeface="Times New Roman" panose="02020603050405020304" pitchFamily="18" charset="0"/>
              </a:rPr>
              <a:t>The enhanced </a:t>
            </a:r>
            <a:r>
              <a:rPr lang="en-US" altLang="en-US" sz="2500" smtClean="0">
                <a:solidFill>
                  <a:srgbClr val="000000"/>
                </a:solidFill>
                <a:latin typeface="Lucida Console" panose="020B0609040504020204" pitchFamily="49" charset="0"/>
              </a:rPr>
              <a:t>for</a:t>
            </a:r>
            <a:r>
              <a:rPr lang="en-US" altLang="en-US" sz="2500" smtClean="0">
                <a:solidFill>
                  <a:srgbClr val="000000"/>
                </a:solidFill>
                <a:latin typeface="Times New Roman" panose="02020603050405020304" pitchFamily="18" charset="0"/>
              </a:rPr>
              <a:t> statement can be used with an </a:t>
            </a:r>
            <a:r>
              <a:rPr lang="en-US" altLang="en-US" sz="2500" smtClean="0">
                <a:solidFill>
                  <a:srgbClr val="000000"/>
                </a:solidFill>
                <a:latin typeface="Lucida Console" panose="020B0609040504020204" pitchFamily="49" charset="0"/>
              </a:rPr>
              <a:t>EnumSet</a:t>
            </a:r>
            <a:r>
              <a:rPr lang="en-US" altLang="en-US" sz="2500" smtClean="0">
                <a:solidFill>
                  <a:srgbClr val="000000"/>
                </a:solidFill>
                <a:latin typeface="Times New Roman" panose="02020603050405020304" pitchFamily="18" charset="0"/>
              </a:rPr>
              <a:t> just as it can with an array. </a:t>
            </a:r>
          </a:p>
          <a:p>
            <a:pPr eaLnBrk="1" hangingPunct="1"/>
            <a:r>
              <a:rPr lang="en-US" altLang="en-US" sz="2500" smtClean="0">
                <a:solidFill>
                  <a:srgbClr val="000000"/>
                </a:solidFill>
                <a:latin typeface="Times New Roman" panose="02020603050405020304" pitchFamily="18" charset="0"/>
              </a:rPr>
              <a:t>Class </a:t>
            </a:r>
            <a:r>
              <a:rPr lang="en-US" altLang="en-US" sz="2500" smtClean="0">
                <a:solidFill>
                  <a:srgbClr val="000000"/>
                </a:solidFill>
                <a:latin typeface="Lucida Console" panose="020B0609040504020204" pitchFamily="49" charset="0"/>
              </a:rPr>
              <a:t>EnumSet</a:t>
            </a:r>
            <a:r>
              <a:rPr lang="en-US" altLang="en-US" sz="2500" smtClean="0">
                <a:solidFill>
                  <a:srgbClr val="000000"/>
                </a:solidFill>
                <a:latin typeface="Times New Roman" panose="02020603050405020304" pitchFamily="18" charset="0"/>
              </a:rPr>
              <a:t> provides several other </a:t>
            </a:r>
            <a:r>
              <a:rPr lang="en-US" altLang="en-US" sz="2500" smtClean="0">
                <a:solidFill>
                  <a:srgbClr val="000000"/>
                </a:solidFill>
                <a:latin typeface="Lucida Console" panose="020B0609040504020204" pitchFamily="49" charset="0"/>
              </a:rPr>
              <a:t>static</a:t>
            </a:r>
            <a:r>
              <a:rPr lang="en-US" altLang="en-US" sz="2500" smtClean="0">
                <a:solidFill>
                  <a:srgbClr val="000000"/>
                </a:solidFill>
                <a:latin typeface="Times New Roman" panose="02020603050405020304" pitchFamily="18" charset="0"/>
              </a:rPr>
              <a:t> methods.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jhtp_08_OBP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8.10  </a:t>
            </a:r>
            <a:r>
              <a:rPr lang="en-US" dirty="0" smtClean="0">
                <a:solidFill>
                  <a:srgbClr val="3380E6"/>
                </a:solidFill>
                <a:latin typeface="Arial"/>
              </a:rPr>
              <a:t>Garbage Collection</a:t>
            </a:r>
          </a:p>
        </p:txBody>
      </p:sp>
      <p:sp>
        <p:nvSpPr>
          <p:cNvPr id="84995"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Every object uses system resources, such as memory. </a:t>
            </a:r>
          </a:p>
          <a:p>
            <a:pPr lvl="1" eaLnBrk="1" hangingPunct="1">
              <a:lnSpc>
                <a:spcPct val="90000"/>
              </a:lnSpc>
            </a:pPr>
            <a:r>
              <a:rPr lang="en-US" altLang="en-US" sz="2100" smtClean="0">
                <a:solidFill>
                  <a:srgbClr val="000000"/>
                </a:solidFill>
                <a:latin typeface="Times New Roman" panose="02020603050405020304" pitchFamily="18" charset="0"/>
              </a:rPr>
              <a:t>Need a disciplined way to give resources back to the system when they’re no longer needed; otherwise, “resource leaks” might occur. </a:t>
            </a:r>
          </a:p>
          <a:p>
            <a:pPr eaLnBrk="1" hangingPunct="1">
              <a:lnSpc>
                <a:spcPct val="90000"/>
              </a:lnSpc>
            </a:pPr>
            <a:r>
              <a:rPr lang="en-US" altLang="en-US" sz="2500" smtClean="0">
                <a:solidFill>
                  <a:srgbClr val="000000"/>
                </a:solidFill>
                <a:latin typeface="Times New Roman" panose="02020603050405020304" pitchFamily="18" charset="0"/>
              </a:rPr>
              <a:t>The JVM performs automatic </a:t>
            </a:r>
            <a:r>
              <a:rPr lang="en-US" altLang="en-US" sz="2500" smtClean="0">
                <a:solidFill>
                  <a:srgbClr val="0000FF"/>
                </a:solidFill>
                <a:latin typeface="Times New Roman" panose="02020603050405020304" pitchFamily="18" charset="0"/>
              </a:rPr>
              <a:t>garbage collection</a:t>
            </a:r>
            <a:r>
              <a:rPr lang="en-US" altLang="en-US" sz="2500" smtClean="0">
                <a:solidFill>
                  <a:srgbClr val="000000"/>
                </a:solidFill>
                <a:latin typeface="Times New Roman" panose="02020603050405020304" pitchFamily="18" charset="0"/>
              </a:rPr>
              <a:t> to reclaim the </a:t>
            </a:r>
            <a:r>
              <a:rPr lang="en-US" altLang="en-US" sz="2500" i="1" smtClean="0">
                <a:solidFill>
                  <a:srgbClr val="000000"/>
                </a:solidFill>
                <a:latin typeface="Times New Roman" panose="02020603050405020304" pitchFamily="18" charset="0"/>
              </a:rPr>
              <a:t>memory</a:t>
            </a:r>
            <a:r>
              <a:rPr lang="en-US" altLang="en-US" sz="2500" smtClean="0">
                <a:solidFill>
                  <a:srgbClr val="000000"/>
                </a:solidFill>
                <a:latin typeface="Times New Roman" panose="02020603050405020304" pitchFamily="18" charset="0"/>
              </a:rPr>
              <a:t> occupied by objects that are no longer used. </a:t>
            </a:r>
          </a:p>
          <a:p>
            <a:pPr lvl="1" eaLnBrk="1" hangingPunct="1">
              <a:lnSpc>
                <a:spcPct val="90000"/>
              </a:lnSpc>
            </a:pPr>
            <a:r>
              <a:rPr lang="en-US" altLang="en-US" sz="2100" smtClean="0">
                <a:solidFill>
                  <a:srgbClr val="000000"/>
                </a:solidFill>
                <a:latin typeface="Times New Roman" panose="02020603050405020304" pitchFamily="18" charset="0"/>
              </a:rPr>
              <a:t>When there are </a:t>
            </a:r>
            <a:r>
              <a:rPr lang="en-US" altLang="en-US" sz="2100" i="1" smtClean="0">
                <a:solidFill>
                  <a:srgbClr val="000000"/>
                </a:solidFill>
                <a:latin typeface="Times New Roman" panose="02020603050405020304" pitchFamily="18" charset="0"/>
              </a:rPr>
              <a:t>no more references </a:t>
            </a:r>
            <a:r>
              <a:rPr lang="en-US" altLang="en-US" sz="2100" smtClean="0">
                <a:solidFill>
                  <a:srgbClr val="000000"/>
                </a:solidFill>
                <a:latin typeface="Times New Roman" panose="02020603050405020304" pitchFamily="18" charset="0"/>
              </a:rPr>
              <a:t>to an object, the object is </a:t>
            </a:r>
            <a:r>
              <a:rPr lang="en-US" altLang="en-US" sz="2100" i="1" smtClean="0">
                <a:solidFill>
                  <a:srgbClr val="000000"/>
                </a:solidFill>
                <a:latin typeface="Times New Roman" panose="02020603050405020304" pitchFamily="18" charset="0"/>
              </a:rPr>
              <a:t>eligible</a:t>
            </a:r>
            <a:r>
              <a:rPr lang="en-US" altLang="en-US" sz="2100" smtClean="0">
                <a:solidFill>
                  <a:srgbClr val="000000"/>
                </a:solidFill>
                <a:latin typeface="Times New Roman" panose="02020603050405020304" pitchFamily="18" charset="0"/>
              </a:rPr>
              <a:t> to be collected. </a:t>
            </a:r>
          </a:p>
          <a:p>
            <a:pPr lvl="1" eaLnBrk="1" hangingPunct="1">
              <a:lnSpc>
                <a:spcPct val="90000"/>
              </a:lnSpc>
            </a:pPr>
            <a:r>
              <a:rPr lang="en-US" altLang="en-US" sz="2100" smtClean="0">
                <a:solidFill>
                  <a:srgbClr val="000000"/>
                </a:solidFill>
                <a:latin typeface="Times New Roman" panose="02020603050405020304" pitchFamily="18" charset="0"/>
              </a:rPr>
              <a:t>Collection typically occurs when the JVM executes its </a:t>
            </a:r>
            <a:r>
              <a:rPr lang="en-US" altLang="en-US" sz="2100" smtClean="0">
                <a:solidFill>
                  <a:srgbClr val="0000FF"/>
                </a:solidFill>
                <a:latin typeface="Times New Roman" panose="02020603050405020304" pitchFamily="18" charset="0"/>
              </a:rPr>
              <a:t>garbage collector</a:t>
            </a:r>
            <a:r>
              <a:rPr lang="en-US" altLang="en-US" sz="2100" smtClean="0">
                <a:latin typeface="Times New Roman" panose="02020603050405020304" pitchFamily="18" charset="0"/>
              </a:rPr>
              <a:t>, which may not happen for a while, or even at all before a program terminates.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8.10  </a:t>
            </a:r>
            <a:r>
              <a:rPr lang="en-US" dirty="0" smtClean="0">
                <a:solidFill>
                  <a:srgbClr val="3380E6"/>
                </a:solidFill>
                <a:latin typeface="Arial"/>
              </a:rPr>
              <a:t>Garbage Collection (Cont.)</a:t>
            </a:r>
          </a:p>
        </p:txBody>
      </p:sp>
      <p:sp>
        <p:nvSpPr>
          <p:cNvPr id="8601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So, memory leaks that are common in other languages like C and C++ (because memory is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automatically reclaimed in those languages) are </a:t>
            </a:r>
            <a:r>
              <a:rPr lang="en-US" altLang="en-US" i="1" smtClean="0">
                <a:solidFill>
                  <a:srgbClr val="000000"/>
                </a:solidFill>
                <a:latin typeface="Times New Roman" panose="02020603050405020304" pitchFamily="18" charset="0"/>
              </a:rPr>
              <a:t>less</a:t>
            </a:r>
            <a:r>
              <a:rPr lang="en-US" altLang="en-US" smtClean="0">
                <a:solidFill>
                  <a:srgbClr val="000000"/>
                </a:solidFill>
                <a:latin typeface="Times New Roman" panose="02020603050405020304" pitchFamily="18" charset="0"/>
              </a:rPr>
              <a:t> likely in Java, but some can still happen in subtle ways. </a:t>
            </a:r>
          </a:p>
          <a:p>
            <a:pPr eaLnBrk="1" hangingPunct="1"/>
            <a:r>
              <a:rPr lang="en-US" altLang="en-US" smtClean="0">
                <a:solidFill>
                  <a:srgbClr val="000000"/>
                </a:solidFill>
                <a:latin typeface="Times New Roman" panose="02020603050405020304" pitchFamily="18" charset="0"/>
              </a:rPr>
              <a:t>Resource leaks other than memory leaks can also occur. </a:t>
            </a:r>
          </a:p>
          <a:p>
            <a:pPr lvl="1" eaLnBrk="1" hangingPunct="1"/>
            <a:r>
              <a:rPr lang="en-US" altLang="en-US" smtClean="0">
                <a:solidFill>
                  <a:srgbClr val="000000"/>
                </a:solidFill>
                <a:latin typeface="Times New Roman" panose="02020603050405020304" pitchFamily="18" charset="0"/>
              </a:rPr>
              <a:t>An app may open a file on disk to modify its contents. </a:t>
            </a:r>
          </a:p>
          <a:p>
            <a:pPr lvl="1" eaLnBrk="1" hangingPunct="1"/>
            <a:r>
              <a:rPr lang="en-US" altLang="en-US" smtClean="0">
                <a:solidFill>
                  <a:srgbClr val="000000"/>
                </a:solidFill>
                <a:latin typeface="Times New Roman" panose="02020603050405020304" pitchFamily="18" charset="0"/>
              </a:rPr>
              <a:t>If the app does not close the file, it must terminate before any other app can use the file.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8.10  </a:t>
            </a:r>
            <a:r>
              <a:rPr lang="en-US" dirty="0" smtClean="0">
                <a:solidFill>
                  <a:srgbClr val="3380E6"/>
                </a:solidFill>
                <a:latin typeface="Arial"/>
              </a:rPr>
              <a:t>Garbage Collection (Cont.)</a:t>
            </a:r>
          </a:p>
        </p:txBody>
      </p:sp>
      <p:sp>
        <p:nvSpPr>
          <p:cNvPr id="8499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sz="2500" b="1" i="1" dirty="0" smtClean="0">
                <a:solidFill>
                  <a:srgbClr val="000000"/>
                </a:solidFill>
                <a:latin typeface="Times New Roman" pitchFamily="18" charset="0"/>
              </a:rPr>
              <a:t>A Note about Class </a:t>
            </a:r>
            <a:r>
              <a:rPr lang="en-US" altLang="en-US" sz="2500" b="1" i="1" dirty="0" smtClean="0">
                <a:solidFill>
                  <a:srgbClr val="000000"/>
                </a:solidFill>
                <a:latin typeface="Lucida Console" panose="020B0609040504020204" pitchFamily="49" charset="0"/>
              </a:rPr>
              <a:t>Object</a:t>
            </a:r>
            <a:r>
              <a:rPr lang="en-US" altLang="en-US" sz="2500" b="1" i="1" dirty="0" smtClean="0">
                <a:solidFill>
                  <a:srgbClr val="000000"/>
                </a:solidFill>
                <a:latin typeface="Times New Roman" pitchFamily="18" charset="0"/>
              </a:rPr>
              <a:t>’s </a:t>
            </a:r>
            <a:r>
              <a:rPr lang="en-US" altLang="en-US" sz="2500" b="1" i="1" dirty="0" smtClean="0">
                <a:solidFill>
                  <a:srgbClr val="000000"/>
                </a:solidFill>
                <a:latin typeface="Lucida Console" panose="020B0609040504020204" pitchFamily="49" charset="0"/>
              </a:rPr>
              <a:t>finalize</a:t>
            </a:r>
            <a:r>
              <a:rPr lang="en-US" altLang="en-US" sz="2500" b="1" i="1" dirty="0" smtClean="0">
                <a:solidFill>
                  <a:srgbClr val="000000"/>
                </a:solidFill>
                <a:latin typeface="Times New Roman" pitchFamily="18" charset="0"/>
              </a:rPr>
              <a:t> Method</a:t>
            </a:r>
          </a:p>
          <a:p>
            <a:pPr eaLnBrk="1" hangingPunct="1">
              <a:defRPr/>
            </a:pPr>
            <a:r>
              <a:rPr lang="en-US" altLang="en-US" sz="2500" dirty="0" smtClean="0">
                <a:solidFill>
                  <a:srgbClr val="000000"/>
                </a:solidFill>
                <a:latin typeface="Times New Roman" pitchFamily="18" charset="0"/>
              </a:rPr>
              <a:t>Every class in Java has the methods of class </a:t>
            </a:r>
            <a:r>
              <a:rPr lang="en-US" altLang="en-US" sz="2500" dirty="0" smtClean="0">
                <a:solidFill>
                  <a:srgbClr val="000000"/>
                </a:solidFill>
                <a:latin typeface="Lucida Console" panose="020B0609040504020204" pitchFamily="49" charset="0"/>
              </a:rPr>
              <a:t>Object</a:t>
            </a:r>
            <a:r>
              <a:rPr lang="en-US" altLang="en-US" sz="2500" dirty="0" smtClean="0">
                <a:solidFill>
                  <a:srgbClr val="000000"/>
                </a:solidFill>
                <a:latin typeface="Times New Roman" pitchFamily="18" charset="0"/>
              </a:rPr>
              <a:t> (package </a:t>
            </a:r>
            <a:r>
              <a:rPr lang="en-US" altLang="en-US" sz="2500" dirty="0" err="1" smtClean="0">
                <a:solidFill>
                  <a:srgbClr val="000000"/>
                </a:solidFill>
                <a:latin typeface="Lucida Console" panose="020B0609040504020204" pitchFamily="49" charset="0"/>
              </a:rPr>
              <a:t>java.lang</a:t>
            </a:r>
            <a:r>
              <a:rPr lang="en-US" altLang="en-US" sz="2500" dirty="0" smtClean="0">
                <a:solidFill>
                  <a:srgbClr val="000000"/>
                </a:solidFill>
                <a:latin typeface="Times New Roman" pitchFamily="18" charset="0"/>
              </a:rPr>
              <a:t>), one of which is method finalize. </a:t>
            </a:r>
          </a:p>
          <a:p>
            <a:pPr eaLnBrk="1" hangingPunct="1">
              <a:defRPr/>
            </a:pPr>
            <a:r>
              <a:rPr lang="en-US" altLang="en-US" sz="2500" dirty="0" smtClean="0">
                <a:solidFill>
                  <a:srgbClr val="000000"/>
                </a:solidFill>
                <a:latin typeface="Times New Roman" pitchFamily="18" charset="0"/>
              </a:rPr>
              <a:t>You should </a:t>
            </a:r>
            <a:r>
              <a:rPr lang="en-US" altLang="en-US" sz="2500" i="1" dirty="0" smtClean="0">
                <a:solidFill>
                  <a:srgbClr val="000000"/>
                </a:solidFill>
                <a:latin typeface="Times New Roman" pitchFamily="18" charset="0"/>
              </a:rPr>
              <a:t>never</a:t>
            </a:r>
            <a:r>
              <a:rPr lang="en-US" altLang="en-US" sz="2500" dirty="0" smtClean="0">
                <a:solidFill>
                  <a:srgbClr val="000000"/>
                </a:solidFill>
                <a:latin typeface="Times New Roman" pitchFamily="18" charset="0"/>
              </a:rPr>
              <a:t> use method </a:t>
            </a:r>
            <a:r>
              <a:rPr lang="en-US" altLang="en-US" sz="2500" dirty="0" smtClean="0">
                <a:solidFill>
                  <a:srgbClr val="000000"/>
                </a:solidFill>
                <a:latin typeface="Lucida Console" panose="020B0609040504020204" pitchFamily="49" charset="0"/>
              </a:rPr>
              <a:t>finalize</a:t>
            </a:r>
            <a:r>
              <a:rPr lang="en-US" altLang="en-US" sz="2500" dirty="0" smtClean="0">
                <a:solidFill>
                  <a:srgbClr val="000000"/>
                </a:solidFill>
                <a:latin typeface="Times New Roman" pitchFamily="18" charset="0"/>
              </a:rPr>
              <a:t>, because it can cause many problems and there’s uncertainty as to whether it will ever get called before a program terminates. </a:t>
            </a:r>
          </a:p>
          <a:p>
            <a:pPr eaLnBrk="1" hangingPunct="1">
              <a:defRPr/>
            </a:pPr>
            <a:r>
              <a:rPr lang="en-US" altLang="en-US" sz="2500" dirty="0" smtClean="0">
                <a:solidFill>
                  <a:srgbClr val="000000"/>
                </a:solidFill>
                <a:latin typeface="Times New Roman" pitchFamily="18" charset="0"/>
              </a:rPr>
              <a:t>The original intent of </a:t>
            </a:r>
            <a:r>
              <a:rPr lang="en-US" altLang="en-US" sz="2500" dirty="0" smtClean="0">
                <a:solidFill>
                  <a:srgbClr val="000000"/>
                </a:solidFill>
                <a:latin typeface="Lucida Console" panose="020B0609040504020204" pitchFamily="49" charset="0"/>
              </a:rPr>
              <a:t>finalize </a:t>
            </a:r>
            <a:r>
              <a:rPr lang="en-US" altLang="en-US" sz="2500" dirty="0" smtClean="0">
                <a:solidFill>
                  <a:srgbClr val="000000"/>
                </a:solidFill>
                <a:latin typeface="Times New Roman" pitchFamily="18" charset="0"/>
              </a:rPr>
              <a:t>was to allow the garbage collector to perform termination housekeeping on an object just before reclaiming the object’s memory.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8.10  </a:t>
            </a:r>
            <a:r>
              <a:rPr lang="en-US" dirty="0" smtClean="0">
                <a:solidFill>
                  <a:srgbClr val="3380E6"/>
                </a:solidFill>
                <a:latin typeface="Arial"/>
              </a:rPr>
              <a:t>Garbage Collection (Cont.)</a:t>
            </a:r>
          </a:p>
        </p:txBody>
      </p:sp>
      <p:sp>
        <p:nvSpPr>
          <p:cNvPr id="88067"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Now, it’s considered better practice for any class that uses system resources—such as files on disk—to provide a method that programmers can call to release resources when they’re no longer needed in a program. </a:t>
            </a:r>
          </a:p>
          <a:p>
            <a:pPr eaLnBrk="1" hangingPunct="1"/>
            <a:r>
              <a:rPr lang="en-US" altLang="en-US" sz="2500" smtClean="0">
                <a:solidFill>
                  <a:srgbClr val="000000"/>
                </a:solidFill>
                <a:latin typeface="Lucida Console" panose="020B0609040504020204" pitchFamily="49" charset="0"/>
              </a:rPr>
              <a:t>AutoClosable</a:t>
            </a:r>
            <a:r>
              <a:rPr lang="en-US" altLang="en-US" sz="2500" smtClean="0">
                <a:solidFill>
                  <a:srgbClr val="000000"/>
                </a:solidFill>
                <a:latin typeface="Times New Roman" panose="02020603050405020304" pitchFamily="18" charset="0"/>
              </a:rPr>
              <a:t> objects reduce the likelihood of resource leaks when you use them with the try-with-resources statement. </a:t>
            </a:r>
          </a:p>
          <a:p>
            <a:pPr eaLnBrk="1" hangingPunct="1"/>
            <a:r>
              <a:rPr lang="en-US" altLang="en-US" sz="2500" smtClean="0">
                <a:solidFill>
                  <a:srgbClr val="000000"/>
                </a:solidFill>
                <a:latin typeface="Times New Roman" panose="02020603050405020304" pitchFamily="18" charset="0"/>
              </a:rPr>
              <a:t>As its name implies, an </a:t>
            </a:r>
            <a:r>
              <a:rPr lang="en-US" altLang="en-US" sz="2500" smtClean="0">
                <a:solidFill>
                  <a:srgbClr val="000000"/>
                </a:solidFill>
                <a:latin typeface="Lucida Console" panose="020B0609040504020204" pitchFamily="49" charset="0"/>
              </a:rPr>
              <a:t>AutoClosable</a:t>
            </a:r>
            <a:r>
              <a:rPr lang="en-US" altLang="en-US" sz="2500" smtClean="0">
                <a:solidFill>
                  <a:srgbClr val="000000"/>
                </a:solidFill>
                <a:latin typeface="Times New Roman" panose="02020603050405020304" pitchFamily="18" charset="0"/>
              </a:rPr>
              <a:t> object is closed automatically, once a try-with-resources statement finishes using the object. </a:t>
            </a:r>
            <a:endParaRPr lang="en-US" altLang="en-US" sz="2100"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jhtp_08_OBP_Page_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8.11  </a:t>
            </a:r>
            <a:r>
              <a:rPr lang="en-US" smtClean="0">
                <a:solidFill>
                  <a:srgbClr val="3380E6"/>
                </a:solidFill>
                <a:latin typeface="Lucida Console"/>
              </a:rPr>
              <a:t>static</a:t>
            </a:r>
            <a:r>
              <a:rPr lang="en-US" smtClean="0">
                <a:solidFill>
                  <a:srgbClr val="3380E6"/>
                </a:solidFill>
                <a:latin typeface="Arial"/>
              </a:rPr>
              <a:t> Class Members</a:t>
            </a:r>
          </a:p>
        </p:txBody>
      </p:sp>
      <p:sp>
        <p:nvSpPr>
          <p:cNvPr id="9011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In certain cases, only one copy of a particular variable should be </a:t>
            </a:r>
            <a:r>
              <a:rPr lang="en-US" altLang="en-US" i="1" smtClean="0">
                <a:solidFill>
                  <a:srgbClr val="000000"/>
                </a:solidFill>
                <a:latin typeface="Times New Roman" panose="02020603050405020304" pitchFamily="18" charset="0"/>
              </a:rPr>
              <a:t>shared</a:t>
            </a:r>
            <a:r>
              <a:rPr lang="en-US" altLang="en-US" smtClean="0">
                <a:solidFill>
                  <a:srgbClr val="000000"/>
                </a:solidFill>
                <a:latin typeface="Times New Roman" panose="02020603050405020304" pitchFamily="18" charset="0"/>
              </a:rPr>
              <a:t> by all objects of a class. </a:t>
            </a:r>
          </a:p>
          <a:p>
            <a:pPr lvl="1" eaLnBrk="1" hangingPunct="1"/>
            <a:r>
              <a:rPr lang="en-US" altLang="en-US" smtClean="0">
                <a:solidFill>
                  <a:srgbClr val="000000"/>
                </a:solidFill>
                <a:latin typeface="Times New Roman" panose="02020603050405020304" pitchFamily="18" charset="0"/>
              </a:rPr>
              <a:t>A </a:t>
            </a:r>
            <a:r>
              <a:rPr lang="en-US" altLang="en-US" smtClean="0">
                <a:solidFill>
                  <a:srgbClr val="0000FF"/>
                </a:solidFill>
                <a:latin typeface="LucidaSansTypewriter" pitchFamily="49" charset="0"/>
              </a:rPr>
              <a:t>static</a:t>
            </a:r>
            <a:r>
              <a:rPr lang="en-US" altLang="en-US" smtClean="0">
                <a:solidFill>
                  <a:srgbClr val="000000"/>
                </a:solidFill>
                <a:latin typeface="Times New Roman" panose="02020603050405020304" pitchFamily="18" charset="0"/>
              </a:rPr>
              <a:t> </a:t>
            </a:r>
            <a:r>
              <a:rPr lang="en-US" altLang="en-US" smtClean="0">
                <a:solidFill>
                  <a:srgbClr val="0000FF"/>
                </a:solidFill>
                <a:latin typeface="Times New Roman" panose="02020603050405020304" pitchFamily="18" charset="0"/>
              </a:rPr>
              <a:t>field</a:t>
            </a:r>
            <a:r>
              <a:rPr lang="en-US" altLang="en-US" smtClean="0">
                <a:solidFill>
                  <a:srgbClr val="000000"/>
                </a:solidFill>
                <a:latin typeface="Times New Roman" panose="02020603050405020304" pitchFamily="18" charset="0"/>
              </a:rPr>
              <a:t>—called a </a:t>
            </a:r>
            <a:r>
              <a:rPr lang="en-US" altLang="en-US" smtClean="0">
                <a:solidFill>
                  <a:srgbClr val="0000FF"/>
                </a:solidFill>
                <a:latin typeface="Times New Roman" panose="02020603050405020304" pitchFamily="18" charset="0"/>
              </a:rPr>
              <a:t>class variable</a:t>
            </a:r>
            <a:r>
              <a:rPr lang="en-US" altLang="en-US" smtClean="0">
                <a:solidFill>
                  <a:srgbClr val="000000"/>
                </a:solidFill>
                <a:latin typeface="Times New Roman" panose="02020603050405020304" pitchFamily="18" charset="0"/>
              </a:rPr>
              <a:t>—is used in such cases. </a:t>
            </a:r>
          </a:p>
          <a:p>
            <a:pPr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variable represents </a:t>
            </a:r>
            <a:r>
              <a:rPr lang="en-US" altLang="en-US" smtClean="0">
                <a:solidFill>
                  <a:srgbClr val="0000FF"/>
                </a:solidFill>
                <a:latin typeface="Times New Roman" panose="02020603050405020304" pitchFamily="18" charset="0"/>
              </a:rPr>
              <a:t>classwide information</a:t>
            </a:r>
            <a:r>
              <a:rPr lang="en-US" altLang="en-US" smtClean="0">
                <a:solidFill>
                  <a:srgbClr val="000000"/>
                </a:solidFill>
                <a:latin typeface="Times New Roman" panose="02020603050405020304" pitchFamily="18" charset="0"/>
              </a:rPr>
              <a:t>—all objects of the class share the </a:t>
            </a:r>
            <a:r>
              <a:rPr lang="en-US" altLang="en-US" i="1" smtClean="0">
                <a:solidFill>
                  <a:srgbClr val="000000"/>
                </a:solidFill>
                <a:latin typeface="Times New Roman" panose="02020603050405020304" pitchFamily="18" charset="0"/>
              </a:rPr>
              <a:t>same</a:t>
            </a:r>
            <a:r>
              <a:rPr lang="en-US" altLang="en-US" smtClean="0">
                <a:solidFill>
                  <a:srgbClr val="000000"/>
                </a:solidFill>
                <a:latin typeface="Times New Roman" panose="02020603050405020304" pitchFamily="18" charset="0"/>
              </a:rPr>
              <a:t> piece of data. </a:t>
            </a:r>
          </a:p>
          <a:p>
            <a:pPr lvl="1" eaLnBrk="1" hangingPunct="1"/>
            <a:r>
              <a:rPr lang="en-US" altLang="en-US" smtClean="0">
                <a:solidFill>
                  <a:srgbClr val="000000"/>
                </a:solidFill>
                <a:latin typeface="Times New Roman" panose="02020603050405020304" pitchFamily="18" charset="0"/>
              </a:rPr>
              <a:t>The declaration of 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variable begins with the keyword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jhtp_08_OBP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jhtp_08_OBP_Page_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8.11  </a:t>
            </a:r>
            <a:r>
              <a:rPr lang="en-US" smtClean="0">
                <a:solidFill>
                  <a:srgbClr val="3380E6"/>
                </a:solidFill>
                <a:latin typeface="Lucida Console"/>
              </a:rPr>
              <a:t>static</a:t>
            </a:r>
            <a:r>
              <a:rPr lang="en-US" smtClean="0">
                <a:solidFill>
                  <a:srgbClr val="3380E6"/>
                </a:solidFill>
                <a:latin typeface="Arial"/>
              </a:rPr>
              <a:t> Class Members (Cont.)</a:t>
            </a:r>
          </a:p>
        </p:txBody>
      </p:sp>
      <p:sp>
        <p:nvSpPr>
          <p:cNvPr id="92163" name="Text Placeholder 2"/>
          <p:cNvSpPr>
            <a:spLocks noGrp="1"/>
          </p:cNvSpPr>
          <p:nvPr>
            <p:ph type="body" idx="1"/>
          </p:nvPr>
        </p:nvSpPr>
        <p:spPr/>
        <p:txBody>
          <a:bodyPr/>
          <a:lstStyle/>
          <a:p>
            <a:pPr eaLnBrk="1" hangingPunct="1">
              <a:lnSpc>
                <a:spcPct val="80000"/>
              </a:lnSpc>
            </a:pPr>
            <a:r>
              <a:rPr lang="en-US" altLang="en-US" sz="2100" smtClean="0">
                <a:solidFill>
                  <a:srgbClr val="000000"/>
                </a:solidFill>
                <a:latin typeface="Times New Roman" panose="02020603050405020304" pitchFamily="18" charset="0"/>
              </a:rPr>
              <a:t>Static variables have </a:t>
            </a:r>
            <a:r>
              <a:rPr lang="en-US" altLang="en-US" sz="2100" i="1" smtClean="0">
                <a:solidFill>
                  <a:srgbClr val="000000"/>
                </a:solidFill>
                <a:latin typeface="Times New Roman" panose="02020603050405020304" pitchFamily="18" charset="0"/>
              </a:rPr>
              <a:t>class scope</a:t>
            </a:r>
            <a:r>
              <a:rPr lang="en-US" altLang="en-US" sz="2100" smtClean="0">
                <a:solidFill>
                  <a:srgbClr val="000000"/>
                </a:solidFill>
                <a:latin typeface="Times New Roman" panose="02020603050405020304" pitchFamily="18" charset="0"/>
              </a:rPr>
              <a:t>—they can be used in all of the class’s methods. </a:t>
            </a:r>
          </a:p>
          <a:p>
            <a:pPr eaLnBrk="1" hangingPunct="1">
              <a:lnSpc>
                <a:spcPct val="80000"/>
              </a:lnSpc>
            </a:pPr>
            <a:r>
              <a:rPr lang="en-US" altLang="en-US" sz="2100" smtClean="0">
                <a:solidFill>
                  <a:srgbClr val="000000"/>
                </a:solidFill>
                <a:latin typeface="Times New Roman" panose="02020603050405020304" pitchFamily="18" charset="0"/>
              </a:rPr>
              <a:t>Can access a class’s </a:t>
            </a:r>
            <a:r>
              <a:rPr lang="en-US" altLang="en-US" sz="2100" smtClean="0">
                <a:solidFill>
                  <a:srgbClr val="000000"/>
                </a:solidFill>
                <a:latin typeface="Lucida Console" panose="020B0609040504020204" pitchFamily="49" charset="0"/>
              </a:rPr>
              <a:t>public</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static</a:t>
            </a:r>
            <a:r>
              <a:rPr lang="en-US" altLang="en-US" sz="2100" smtClean="0">
                <a:solidFill>
                  <a:srgbClr val="000000"/>
                </a:solidFill>
                <a:latin typeface="Times New Roman" panose="02020603050405020304" pitchFamily="18" charset="0"/>
              </a:rPr>
              <a:t> members through a reference to any object of the class, or by qualifying the member name with the class name and a dot (</a:t>
            </a:r>
            <a:r>
              <a:rPr lang="en-US" altLang="en-US" sz="2100" smtClean="0">
                <a:solidFill>
                  <a:srgbClr val="000000"/>
                </a:solidFill>
                <a:latin typeface="Lucida Console" panose="020B0609040504020204" pitchFamily="49" charset="0"/>
              </a:rPr>
              <a:t>.</a:t>
            </a:r>
            <a:r>
              <a:rPr lang="en-US" altLang="en-US" sz="2100" smtClean="0">
                <a:solidFill>
                  <a:srgbClr val="000000"/>
                </a:solidFill>
                <a:latin typeface="Times New Roman" panose="02020603050405020304" pitchFamily="18" charset="0"/>
              </a:rPr>
              <a:t>), as in </a:t>
            </a:r>
            <a:r>
              <a:rPr lang="en-US" altLang="en-US" sz="2100" smtClean="0">
                <a:solidFill>
                  <a:srgbClr val="000000"/>
                </a:solidFill>
                <a:latin typeface="Lucida Console" panose="020B0609040504020204" pitchFamily="49" charset="0"/>
              </a:rPr>
              <a:t>Math.random()</a:t>
            </a:r>
            <a:r>
              <a:rPr lang="en-US" altLang="en-US" sz="2100" smtClean="0">
                <a:solidFill>
                  <a:srgbClr val="000000"/>
                </a:solidFill>
                <a:latin typeface="Times New Roman" panose="02020603050405020304" pitchFamily="18" charset="0"/>
              </a:rPr>
              <a:t>. </a:t>
            </a:r>
          </a:p>
          <a:p>
            <a:pPr eaLnBrk="1" hangingPunct="1">
              <a:lnSpc>
                <a:spcPct val="80000"/>
              </a:lnSpc>
            </a:pPr>
            <a:r>
              <a:rPr lang="en-US" altLang="en-US" sz="2100" smtClean="0">
                <a:solidFill>
                  <a:srgbClr val="000000"/>
                </a:solidFill>
                <a:latin typeface="Lucida Console" panose="020B0609040504020204" pitchFamily="49" charset="0"/>
              </a:rPr>
              <a:t>private</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static</a:t>
            </a:r>
            <a:r>
              <a:rPr lang="en-US" altLang="en-US" sz="2100" smtClean="0">
                <a:solidFill>
                  <a:srgbClr val="000000"/>
                </a:solidFill>
                <a:latin typeface="Times New Roman" panose="02020603050405020304" pitchFamily="18" charset="0"/>
              </a:rPr>
              <a:t> class members can be accessed by client code only through methods of the class. </a:t>
            </a:r>
          </a:p>
          <a:p>
            <a:pPr eaLnBrk="1" hangingPunct="1">
              <a:lnSpc>
                <a:spcPct val="80000"/>
              </a:lnSpc>
            </a:pPr>
            <a:r>
              <a:rPr lang="en-US" altLang="en-US" sz="2100" smtClean="0">
                <a:solidFill>
                  <a:srgbClr val="000000"/>
                </a:solidFill>
                <a:latin typeface="Lucida Console" panose="020B0609040504020204" pitchFamily="49" charset="0"/>
              </a:rPr>
              <a:t>static</a:t>
            </a:r>
            <a:r>
              <a:rPr lang="en-US" altLang="en-US" sz="2100" smtClean="0">
                <a:solidFill>
                  <a:srgbClr val="000000"/>
                </a:solidFill>
                <a:latin typeface="Times New Roman" panose="02020603050405020304" pitchFamily="18" charset="0"/>
              </a:rPr>
              <a:t> class members are available as soon as the class is loaded into memory at execution time. </a:t>
            </a:r>
          </a:p>
          <a:p>
            <a:pPr eaLnBrk="1" hangingPunct="1">
              <a:lnSpc>
                <a:spcPct val="80000"/>
              </a:lnSpc>
            </a:pPr>
            <a:r>
              <a:rPr lang="en-US" altLang="en-US" sz="2100" smtClean="0">
                <a:solidFill>
                  <a:srgbClr val="000000"/>
                </a:solidFill>
                <a:latin typeface="Times New Roman" panose="02020603050405020304" pitchFamily="18" charset="0"/>
              </a:rPr>
              <a:t>To access a </a:t>
            </a:r>
            <a:r>
              <a:rPr lang="en-US" altLang="en-US" sz="2100" smtClean="0">
                <a:solidFill>
                  <a:srgbClr val="000000"/>
                </a:solidFill>
                <a:latin typeface="Lucida Console" panose="020B0609040504020204" pitchFamily="49" charset="0"/>
              </a:rPr>
              <a:t>public</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static</a:t>
            </a:r>
            <a:r>
              <a:rPr lang="en-US" altLang="en-US" sz="2100" smtClean="0">
                <a:solidFill>
                  <a:srgbClr val="000000"/>
                </a:solidFill>
                <a:latin typeface="Times New Roman" panose="02020603050405020304" pitchFamily="18" charset="0"/>
              </a:rPr>
              <a:t> member when no objects of the class exist (and even when they do), prefix the class name and a dot (</a:t>
            </a:r>
            <a:r>
              <a:rPr lang="en-US" altLang="en-US" sz="2100" smtClean="0">
                <a:solidFill>
                  <a:srgbClr val="000000"/>
                </a:solidFill>
                <a:latin typeface="Lucida Console" panose="020B0609040504020204" pitchFamily="49" charset="0"/>
              </a:rPr>
              <a:t>.</a:t>
            </a:r>
            <a:r>
              <a:rPr lang="en-US" altLang="en-US" sz="2100" smtClean="0">
                <a:solidFill>
                  <a:srgbClr val="000000"/>
                </a:solidFill>
                <a:latin typeface="Times New Roman" panose="02020603050405020304" pitchFamily="18" charset="0"/>
              </a:rPr>
              <a:t>) to the </a:t>
            </a:r>
            <a:r>
              <a:rPr lang="en-US" altLang="en-US" sz="2100" smtClean="0">
                <a:solidFill>
                  <a:srgbClr val="000000"/>
                </a:solidFill>
                <a:latin typeface="Lucida Console" panose="020B0609040504020204" pitchFamily="49" charset="0"/>
              </a:rPr>
              <a:t>static</a:t>
            </a:r>
            <a:r>
              <a:rPr lang="en-US" altLang="en-US" sz="2100" smtClean="0">
                <a:solidFill>
                  <a:srgbClr val="000000"/>
                </a:solidFill>
                <a:latin typeface="Times New Roman" panose="02020603050405020304" pitchFamily="18" charset="0"/>
              </a:rPr>
              <a:t> member, as in </a:t>
            </a:r>
            <a:r>
              <a:rPr lang="en-US" altLang="en-US" sz="2100" smtClean="0">
                <a:solidFill>
                  <a:srgbClr val="000000"/>
                </a:solidFill>
                <a:latin typeface="Lucida Console" panose="020B0609040504020204" pitchFamily="49" charset="0"/>
              </a:rPr>
              <a:t>Math.PI</a:t>
            </a:r>
            <a:r>
              <a:rPr lang="en-US" altLang="en-US" sz="2100" smtClean="0">
                <a:solidFill>
                  <a:srgbClr val="000000"/>
                </a:solidFill>
                <a:latin typeface="Times New Roman" panose="02020603050405020304" pitchFamily="18" charset="0"/>
              </a:rPr>
              <a:t>. </a:t>
            </a:r>
          </a:p>
          <a:p>
            <a:pPr eaLnBrk="1" hangingPunct="1">
              <a:lnSpc>
                <a:spcPct val="80000"/>
              </a:lnSpc>
            </a:pPr>
            <a:r>
              <a:rPr lang="en-US" altLang="en-US" sz="2100" smtClean="0">
                <a:solidFill>
                  <a:srgbClr val="000000"/>
                </a:solidFill>
                <a:latin typeface="Times New Roman" panose="02020603050405020304" pitchFamily="18" charset="0"/>
              </a:rPr>
              <a:t>To access a </a:t>
            </a:r>
            <a:r>
              <a:rPr lang="en-US" altLang="en-US" sz="2100" smtClean="0">
                <a:solidFill>
                  <a:srgbClr val="000000"/>
                </a:solidFill>
                <a:latin typeface="Lucida Console" panose="020B0609040504020204" pitchFamily="49" charset="0"/>
              </a:rPr>
              <a:t>private</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static</a:t>
            </a:r>
            <a:r>
              <a:rPr lang="en-US" altLang="en-US" sz="2100" smtClean="0">
                <a:solidFill>
                  <a:srgbClr val="000000"/>
                </a:solidFill>
                <a:latin typeface="Times New Roman" panose="02020603050405020304" pitchFamily="18" charset="0"/>
              </a:rPr>
              <a:t> member when no objects of the class exist, provide a </a:t>
            </a:r>
            <a:r>
              <a:rPr lang="en-US" altLang="en-US" sz="2100" smtClean="0">
                <a:solidFill>
                  <a:srgbClr val="000000"/>
                </a:solidFill>
                <a:latin typeface="Lucida Console" panose="020B0609040504020204" pitchFamily="49" charset="0"/>
              </a:rPr>
              <a:t>public</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static</a:t>
            </a:r>
            <a:r>
              <a:rPr lang="en-US" altLang="en-US" sz="2100" smtClean="0">
                <a:solidFill>
                  <a:srgbClr val="000000"/>
                </a:solidFill>
                <a:latin typeface="Times New Roman" panose="02020603050405020304" pitchFamily="18" charset="0"/>
              </a:rPr>
              <a:t> method and call it by qualifying its name with the class name and a dot.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jhtp_08_OBP_Page_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8.11  </a:t>
            </a:r>
            <a:r>
              <a:rPr lang="en-US" smtClean="0">
                <a:solidFill>
                  <a:srgbClr val="3380E6"/>
                </a:solidFill>
                <a:latin typeface="Lucida Console"/>
              </a:rPr>
              <a:t>static</a:t>
            </a:r>
            <a:r>
              <a:rPr lang="en-US" smtClean="0">
                <a:solidFill>
                  <a:srgbClr val="3380E6"/>
                </a:solidFill>
                <a:latin typeface="Arial"/>
              </a:rPr>
              <a:t> Class Members (Cont.)</a:t>
            </a:r>
          </a:p>
        </p:txBody>
      </p:sp>
      <p:sp>
        <p:nvSpPr>
          <p:cNvPr id="94211"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 </a:t>
            </a:r>
            <a:r>
              <a:rPr lang="en-US" altLang="en-US" i="1" smtClean="0">
                <a:solidFill>
                  <a:srgbClr val="000000"/>
                </a:solidFill>
                <a:latin typeface="Times New Roman" panose="02020603050405020304" pitchFamily="18" charset="0"/>
              </a:rPr>
              <a:t>cannot</a:t>
            </a:r>
            <a:r>
              <a:rPr lang="en-US" altLang="en-US" smtClean="0">
                <a:solidFill>
                  <a:srgbClr val="000000"/>
                </a:solidFill>
                <a:latin typeface="Times New Roman" panose="02020603050405020304" pitchFamily="18" charset="0"/>
              </a:rPr>
              <a:t> access a class’s instance variables and instance methods, because 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 can be called even when no objects of the class have been instantiated. </a:t>
            </a:r>
          </a:p>
          <a:p>
            <a:pPr lvl="1" eaLnBrk="1" hangingPunct="1">
              <a:lnSpc>
                <a:spcPct val="90000"/>
              </a:lnSpc>
            </a:pPr>
            <a:r>
              <a:rPr lang="en-US" altLang="en-US" smtClean="0">
                <a:solidFill>
                  <a:srgbClr val="000000"/>
                </a:solidFill>
                <a:latin typeface="Times New Roman" panose="02020603050405020304" pitchFamily="18" charset="0"/>
              </a:rPr>
              <a:t>For the same reason, the </a:t>
            </a:r>
            <a:r>
              <a:rPr lang="en-US" altLang="en-US" smtClean="0">
                <a:solidFill>
                  <a:srgbClr val="000000"/>
                </a:solidFill>
                <a:latin typeface="Lucida Console" panose="020B0609040504020204" pitchFamily="49" charset="0"/>
              </a:rPr>
              <a:t>this</a:t>
            </a:r>
            <a:r>
              <a:rPr lang="en-US" altLang="en-US" smtClean="0">
                <a:solidFill>
                  <a:srgbClr val="000000"/>
                </a:solidFill>
                <a:latin typeface="Times New Roman" panose="02020603050405020304" pitchFamily="18" charset="0"/>
              </a:rPr>
              <a:t> reference </a:t>
            </a:r>
            <a:r>
              <a:rPr lang="en-US" altLang="en-US" i="1" smtClean="0">
                <a:solidFill>
                  <a:srgbClr val="000000"/>
                </a:solidFill>
                <a:latin typeface="Times New Roman" panose="02020603050405020304" pitchFamily="18" charset="0"/>
              </a:rPr>
              <a:t>cannot</a:t>
            </a:r>
            <a:r>
              <a:rPr lang="en-US" altLang="en-US" smtClean="0">
                <a:solidFill>
                  <a:srgbClr val="000000"/>
                </a:solidFill>
                <a:latin typeface="Times New Roman" panose="02020603050405020304" pitchFamily="18" charset="0"/>
              </a:rPr>
              <a:t> be used in 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 </a:t>
            </a:r>
          </a:p>
          <a:p>
            <a:pPr lvl="1" eaLnBrk="1" hangingPunct="1">
              <a:lnSpc>
                <a:spcPct val="90000"/>
              </a:lnSpc>
            </a:pPr>
            <a:r>
              <a:rPr lang="en-US" altLang="en-US" smtClean="0">
                <a:solidFill>
                  <a:srgbClr val="000000"/>
                </a:solidFill>
                <a:latin typeface="Times New Roman" panose="02020603050405020304" pitchFamily="18" charset="0"/>
              </a:rPr>
              <a:t>The </a:t>
            </a:r>
            <a:r>
              <a:rPr lang="en-US" altLang="en-US" smtClean="0">
                <a:solidFill>
                  <a:srgbClr val="000000"/>
                </a:solidFill>
                <a:latin typeface="Lucida Console" panose="020B0609040504020204" pitchFamily="49" charset="0"/>
              </a:rPr>
              <a:t>this</a:t>
            </a:r>
            <a:r>
              <a:rPr lang="en-US" altLang="en-US" smtClean="0">
                <a:solidFill>
                  <a:srgbClr val="000000"/>
                </a:solidFill>
                <a:latin typeface="Times New Roman" panose="02020603050405020304" pitchFamily="18" charset="0"/>
              </a:rPr>
              <a:t> reference must refer to a specific object of the class, and when 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 is called, there might not be any objects of its class in memory.  </a:t>
            </a:r>
          </a:p>
          <a:p>
            <a:pPr eaLnBrk="1" hangingPunct="1">
              <a:lnSpc>
                <a:spcPct val="90000"/>
              </a:lnSpc>
            </a:pPr>
            <a:r>
              <a:rPr lang="en-US" altLang="en-US" smtClean="0">
                <a:solidFill>
                  <a:srgbClr val="000000"/>
                </a:solidFill>
                <a:latin typeface="Times New Roman" panose="02020603050405020304" pitchFamily="18" charset="0"/>
              </a:rPr>
              <a:t>If 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variable is not initialized, the compiler assigns it a default value—in this case </a:t>
            </a:r>
            <a:r>
              <a:rPr lang="en-US" altLang="en-US" smtClean="0">
                <a:solidFill>
                  <a:srgbClr val="000000"/>
                </a:solidFill>
                <a:latin typeface="Lucida Console" panose="020B0609040504020204" pitchFamily="49" charset="0"/>
              </a:rPr>
              <a:t>0</a:t>
            </a:r>
            <a:r>
              <a:rPr lang="en-US" altLang="en-US" smtClean="0">
                <a:solidFill>
                  <a:srgbClr val="000000"/>
                </a:solidFill>
                <a:latin typeface="Times New Roman" panose="02020603050405020304" pitchFamily="18" charset="0"/>
              </a:rPr>
              <a:t>, the default value for type </a:t>
            </a:r>
            <a:r>
              <a:rPr lang="en-US" altLang="en-US" smtClean="0">
                <a:solidFill>
                  <a:srgbClr val="000000"/>
                </a:solidFill>
                <a:latin typeface="Lucida Console" panose="020B0609040504020204" pitchFamily="49" charset="0"/>
              </a:rPr>
              <a:t>int</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descr="jhtp_08_OBP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jhtp_08_OBP_Page_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jhtp_08_OBP_Page_5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jhtp_08_OBP_Page_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jhtp_08_OBP_Page_5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8.11  </a:t>
            </a:r>
            <a:r>
              <a:rPr lang="en-US" smtClean="0">
                <a:solidFill>
                  <a:srgbClr val="3380E6"/>
                </a:solidFill>
                <a:latin typeface="Lucida Console"/>
              </a:rPr>
              <a:t>static</a:t>
            </a:r>
            <a:r>
              <a:rPr lang="en-US" smtClean="0">
                <a:solidFill>
                  <a:srgbClr val="3380E6"/>
                </a:solidFill>
                <a:latin typeface="Arial"/>
              </a:rPr>
              <a:t> Class Members (Cont.)</a:t>
            </a:r>
          </a:p>
        </p:txBody>
      </p:sp>
      <p:sp>
        <p:nvSpPr>
          <p:cNvPr id="100355"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objects in Java are </a:t>
            </a:r>
            <a:r>
              <a:rPr lang="en-US" altLang="en-US" smtClean="0">
                <a:solidFill>
                  <a:srgbClr val="0000FF"/>
                </a:solidFill>
                <a:latin typeface="Times New Roman" panose="02020603050405020304" pitchFamily="18" charset="0"/>
              </a:rPr>
              <a:t>immutable</a:t>
            </a:r>
            <a:r>
              <a:rPr lang="en-US" altLang="en-US" smtClean="0">
                <a:solidFill>
                  <a:srgbClr val="000000"/>
                </a:solidFill>
                <a:latin typeface="Times New Roman" panose="02020603050405020304" pitchFamily="18" charset="0"/>
              </a:rPr>
              <a:t>—they cannot be modified after they are created. </a:t>
            </a:r>
          </a:p>
          <a:p>
            <a:pPr lvl="1" eaLnBrk="1" hangingPunct="1">
              <a:lnSpc>
                <a:spcPct val="90000"/>
              </a:lnSpc>
            </a:pPr>
            <a:r>
              <a:rPr lang="en-US" altLang="en-US" smtClean="0">
                <a:solidFill>
                  <a:srgbClr val="000000"/>
                </a:solidFill>
                <a:latin typeface="Times New Roman" panose="02020603050405020304" pitchFamily="18" charset="0"/>
              </a:rPr>
              <a:t>Therefore, it’s safe to have many references to one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object. </a:t>
            </a:r>
          </a:p>
          <a:p>
            <a:pPr lvl="1" eaLnBrk="1" hangingPunct="1">
              <a:lnSpc>
                <a:spcPct val="90000"/>
              </a:lnSpc>
            </a:pPr>
            <a:r>
              <a:rPr lang="en-US" altLang="en-US" smtClean="0">
                <a:solidFill>
                  <a:srgbClr val="000000"/>
                </a:solidFill>
                <a:latin typeface="Times New Roman" panose="02020603050405020304" pitchFamily="18" charset="0"/>
              </a:rPr>
              <a:t>This is not normally the case for objects of most other classes in Java. </a:t>
            </a:r>
          </a:p>
          <a:p>
            <a:pPr eaLnBrk="1" hangingPunct="1">
              <a:lnSpc>
                <a:spcPct val="90000"/>
              </a:lnSpc>
            </a:pPr>
            <a:r>
              <a:rPr lang="en-US" altLang="en-US" smtClean="0">
                <a:solidFill>
                  <a:srgbClr val="000000"/>
                </a:solidFill>
                <a:latin typeface="Times New Roman" panose="02020603050405020304" pitchFamily="18" charset="0"/>
              </a:rPr>
              <a:t>If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objects are immutable, you might wonder why are we able to use operators </a:t>
            </a:r>
            <a:r>
              <a:rPr lang="en-US" altLang="en-US" smtClean="0">
                <a:solidFill>
                  <a:srgbClr val="000000"/>
                </a:solidFill>
                <a:latin typeface="Lucida Console" panose="020B0609040504020204" pitchFamily="49" charset="0"/>
              </a:rPr>
              <a:t>+</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a:t>
            </a:r>
            <a:r>
              <a:rPr lang="en-US" altLang="en-US" smtClean="0">
                <a:solidFill>
                  <a:srgbClr val="000000"/>
                </a:solidFill>
                <a:latin typeface="Times New Roman" panose="02020603050405020304" pitchFamily="18" charset="0"/>
              </a:rPr>
              <a:t> to concatenate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objects. </a:t>
            </a:r>
          </a:p>
          <a:p>
            <a:pPr eaLnBrk="1" hangingPunct="1">
              <a:lnSpc>
                <a:spcPct val="90000"/>
              </a:lnSpc>
            </a:pPr>
            <a:r>
              <a:rPr lang="en-US" altLang="en-US" smtClean="0">
                <a:solidFill>
                  <a:srgbClr val="000000"/>
                </a:solidFill>
                <a:latin typeface="Times New Roman" panose="02020603050405020304" pitchFamily="18" charset="0"/>
              </a:rPr>
              <a:t>String-concatenation actually results in a </a:t>
            </a:r>
            <a:r>
              <a:rPr lang="en-US" altLang="en-US" i="1" smtClean="0">
                <a:solidFill>
                  <a:srgbClr val="000000"/>
                </a:solidFill>
                <a:latin typeface="Times New Roman" panose="02020603050405020304" pitchFamily="18" charset="0"/>
              </a:rPr>
              <a:t>new</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object containing the concatenated values—the original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objects are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modified.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jhtp_08_OBP_Page_0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jhtp_08_OBP_Page_5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jhtp_08_OBP_Page_5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8.11  </a:t>
            </a:r>
            <a:r>
              <a:rPr lang="en-US" smtClean="0">
                <a:solidFill>
                  <a:srgbClr val="3380E6"/>
                </a:solidFill>
                <a:latin typeface="Lucida Console"/>
              </a:rPr>
              <a:t>static</a:t>
            </a:r>
            <a:r>
              <a:rPr lang="en-US" smtClean="0">
                <a:solidFill>
                  <a:srgbClr val="3380E6"/>
                </a:solidFill>
                <a:latin typeface="Arial"/>
              </a:rPr>
              <a:t> Class Members (Cont.)</a:t>
            </a:r>
          </a:p>
        </p:txBody>
      </p:sp>
      <p:sp>
        <p:nvSpPr>
          <p:cNvPr id="10342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In a typical app, the garbage collector </a:t>
            </a:r>
            <a:r>
              <a:rPr lang="en-US" altLang="en-US" i="1" smtClean="0">
                <a:solidFill>
                  <a:srgbClr val="000000"/>
                </a:solidFill>
                <a:latin typeface="Times New Roman" panose="02020603050405020304" pitchFamily="18" charset="0"/>
              </a:rPr>
              <a:t>might</a:t>
            </a:r>
            <a:r>
              <a:rPr lang="en-US" altLang="en-US" smtClean="0">
                <a:solidFill>
                  <a:srgbClr val="000000"/>
                </a:solidFill>
                <a:latin typeface="Times New Roman" panose="02020603050405020304" pitchFamily="18" charset="0"/>
              </a:rPr>
              <a:t> eventually reclaim the memory for any objects that are eligible for collection. </a:t>
            </a:r>
          </a:p>
          <a:p>
            <a:pPr eaLnBrk="1" hangingPunct="1"/>
            <a:r>
              <a:rPr lang="en-US" altLang="en-US" smtClean="0">
                <a:solidFill>
                  <a:srgbClr val="000000"/>
                </a:solidFill>
                <a:latin typeface="Times New Roman" panose="02020603050405020304" pitchFamily="18" charset="0"/>
              </a:rPr>
              <a:t>The JVM does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guarantee when, or even whether, the garbage collector will execute. </a:t>
            </a:r>
          </a:p>
          <a:p>
            <a:pPr eaLnBrk="1" hangingPunct="1"/>
            <a:r>
              <a:rPr lang="en-US" altLang="en-US" smtClean="0">
                <a:solidFill>
                  <a:srgbClr val="000000"/>
                </a:solidFill>
                <a:latin typeface="Times New Roman" panose="02020603050405020304" pitchFamily="18" charset="0"/>
              </a:rPr>
              <a:t>When the garbage collector does execute, it’s possible that no objects or only a subset of the eligible objects will be collected.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8.12  </a:t>
            </a:r>
            <a:r>
              <a:rPr lang="en-US" smtClean="0">
                <a:solidFill>
                  <a:srgbClr val="3380E6"/>
                </a:solidFill>
                <a:latin typeface="Lucida Console"/>
              </a:rPr>
              <a:t>static</a:t>
            </a:r>
            <a:r>
              <a:rPr lang="en-US" smtClean="0">
                <a:solidFill>
                  <a:srgbClr val="3380E6"/>
                </a:solidFill>
                <a:latin typeface="Arial"/>
              </a:rPr>
              <a:t> Import</a:t>
            </a:r>
          </a:p>
        </p:txBody>
      </p:sp>
      <p:sp>
        <p:nvSpPr>
          <p:cNvPr id="10445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a:t>
            </a:r>
            <a:r>
              <a:rPr lang="en-US" altLang="en-US" smtClean="0">
                <a:solidFill>
                  <a:srgbClr val="0000FF"/>
                </a:solidFill>
                <a:latin typeface="LucidaSansTypewriter" pitchFamily="49" charset="0"/>
              </a:rPr>
              <a:t>static</a:t>
            </a:r>
            <a:r>
              <a:rPr lang="en-US" altLang="en-US" smtClean="0">
                <a:solidFill>
                  <a:srgbClr val="0000FF"/>
                </a:solidFill>
                <a:latin typeface="Times New Roman" panose="02020603050405020304" pitchFamily="18" charset="0"/>
              </a:rPr>
              <a:t> import</a:t>
            </a:r>
            <a:r>
              <a:rPr lang="en-US" altLang="en-US" smtClean="0">
                <a:solidFill>
                  <a:srgbClr val="000000"/>
                </a:solidFill>
                <a:latin typeface="Times New Roman" panose="02020603050405020304" pitchFamily="18" charset="0"/>
              </a:rPr>
              <a:t> declaration enables you to import the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members of a class or interface so you can access them via their </a:t>
            </a:r>
            <a:r>
              <a:rPr lang="en-US" altLang="en-US" i="1" smtClean="0">
                <a:solidFill>
                  <a:srgbClr val="000000"/>
                </a:solidFill>
                <a:latin typeface="Times New Roman" panose="02020603050405020304" pitchFamily="18" charset="0"/>
              </a:rPr>
              <a:t>unqualified names </a:t>
            </a:r>
            <a:r>
              <a:rPr lang="en-US" altLang="en-US" smtClean="0">
                <a:solidFill>
                  <a:srgbClr val="000000"/>
                </a:solidFill>
                <a:latin typeface="Times New Roman" panose="02020603050405020304" pitchFamily="18" charset="0"/>
              </a:rPr>
              <a:t>in your class—that is, the class name and a dot (</a:t>
            </a:r>
            <a:r>
              <a:rPr lang="en-US" altLang="en-US" smtClean="0">
                <a:solidFill>
                  <a:srgbClr val="000000"/>
                </a:solidFill>
                <a:latin typeface="Lucida Console" panose="020B0609040504020204" pitchFamily="49" charset="0"/>
              </a:rPr>
              <a:t>.</a:t>
            </a:r>
            <a:r>
              <a:rPr lang="en-US" altLang="en-US" smtClean="0">
                <a:solidFill>
                  <a:srgbClr val="000000"/>
                </a:solidFill>
                <a:latin typeface="Times New Roman" panose="02020603050405020304" pitchFamily="18" charset="0"/>
              </a:rPr>
              <a:t>) are </a:t>
            </a:r>
            <a:r>
              <a:rPr lang="en-US" altLang="en-US" i="1" smtClean="0">
                <a:solidFill>
                  <a:srgbClr val="000000"/>
                </a:solidFill>
                <a:latin typeface="Times New Roman" panose="02020603050405020304" pitchFamily="18" charset="0"/>
              </a:rPr>
              <a:t>not</a:t>
            </a:r>
            <a:r>
              <a:rPr lang="en-US" altLang="en-US" smtClean="0">
                <a:solidFill>
                  <a:srgbClr val="000000"/>
                </a:solidFill>
                <a:latin typeface="Times New Roman" panose="02020603050405020304" pitchFamily="18" charset="0"/>
              </a:rPr>
              <a:t> required when using an imported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member. </a:t>
            </a:r>
          </a:p>
          <a:p>
            <a:pPr eaLnBrk="1" hangingPunct="1"/>
            <a:r>
              <a:rPr lang="en-US" altLang="en-US" smtClean="0">
                <a:solidFill>
                  <a:srgbClr val="000000"/>
                </a:solidFill>
                <a:latin typeface="Times New Roman" panose="02020603050405020304" pitchFamily="18" charset="0"/>
              </a:rPr>
              <a:t>Two forms</a:t>
            </a:r>
          </a:p>
          <a:p>
            <a:pPr lvl="1" eaLnBrk="1" hangingPunct="1"/>
            <a:r>
              <a:rPr lang="en-US" altLang="en-US" smtClean="0">
                <a:solidFill>
                  <a:srgbClr val="000000"/>
                </a:solidFill>
                <a:latin typeface="Times New Roman" panose="02020603050405020304" pitchFamily="18" charset="0"/>
              </a:rPr>
              <a:t>One that imports a particular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member (which is known as </a:t>
            </a:r>
            <a:r>
              <a:rPr lang="en-US" altLang="en-US" smtClean="0">
                <a:solidFill>
                  <a:srgbClr val="0000FF"/>
                </a:solidFill>
                <a:latin typeface="Times New Roman" panose="02020603050405020304" pitchFamily="18" charset="0"/>
              </a:rPr>
              <a:t>single </a:t>
            </a:r>
            <a:r>
              <a:rPr lang="en-US" altLang="en-US" smtClean="0">
                <a:solidFill>
                  <a:srgbClr val="0000FF"/>
                </a:solidFill>
                <a:latin typeface="LucidaSansTypewriter" pitchFamily="49" charset="0"/>
              </a:rPr>
              <a:t>static</a:t>
            </a:r>
            <a:r>
              <a:rPr lang="en-US" altLang="en-US" smtClean="0">
                <a:solidFill>
                  <a:srgbClr val="0000FF"/>
                </a:solidFill>
                <a:latin typeface="Times New Roman" panose="02020603050405020304" pitchFamily="18" charset="0"/>
              </a:rPr>
              <a:t> import</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One that imports all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members of a class (which is known as </a:t>
            </a:r>
            <a:r>
              <a:rPr lang="en-US" altLang="en-US" smtClean="0">
                <a:solidFill>
                  <a:srgbClr val="0000FF"/>
                </a:solidFill>
                <a:latin typeface="LucidaSansTypewriter" pitchFamily="49" charset="0"/>
              </a:rPr>
              <a:t>static</a:t>
            </a:r>
            <a:r>
              <a:rPr lang="en-US" altLang="en-US" smtClean="0">
                <a:solidFill>
                  <a:srgbClr val="0000FF"/>
                </a:solidFill>
                <a:latin typeface="Times New Roman" panose="02020603050405020304" pitchFamily="18" charset="0"/>
              </a:rPr>
              <a:t> import on demand</a:t>
            </a:r>
            <a:r>
              <a:rPr lang="en-US" altLang="en-US" smtClean="0">
                <a:solidFill>
                  <a:srgbClr val="000000"/>
                </a:solidFill>
                <a:latin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8.12  </a:t>
            </a:r>
            <a:r>
              <a:rPr lang="en-US" smtClean="0">
                <a:solidFill>
                  <a:srgbClr val="3380E6"/>
                </a:solidFill>
                <a:latin typeface="Lucida Console"/>
              </a:rPr>
              <a:t>static</a:t>
            </a:r>
            <a:r>
              <a:rPr lang="en-US" smtClean="0">
                <a:solidFill>
                  <a:srgbClr val="3380E6"/>
                </a:solidFill>
                <a:latin typeface="Arial"/>
              </a:rPr>
              <a:t> Import (Cont.)</a:t>
            </a:r>
          </a:p>
        </p:txBody>
      </p:sp>
      <p:sp>
        <p:nvSpPr>
          <p:cNvPr id="105475" name="Text Placeholder 2"/>
          <p:cNvSpPr>
            <a:spLocks noGrp="1"/>
          </p:cNvSpPr>
          <p:nvPr>
            <p:ph type="body" idx="1"/>
          </p:nvPr>
        </p:nvSpPr>
        <p:spPr/>
        <p:txBody>
          <a:bodyPr/>
          <a:lstStyle/>
          <a:p>
            <a:pPr eaLnBrk="1" hangingPunct="1">
              <a:lnSpc>
                <a:spcPct val="80000"/>
              </a:lnSpc>
            </a:pPr>
            <a:r>
              <a:rPr lang="en-US" altLang="en-US" sz="2300" smtClean="0">
                <a:solidFill>
                  <a:srgbClr val="000000"/>
                </a:solidFill>
                <a:latin typeface="Times New Roman" panose="02020603050405020304" pitchFamily="18" charset="0"/>
              </a:rPr>
              <a:t>The following syntax imports a particular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member:</a:t>
            </a:r>
          </a:p>
          <a:p>
            <a:pPr lvl="2" eaLnBrk="1" hangingPunct="1">
              <a:lnSpc>
                <a:spcPct val="80000"/>
              </a:lnSpc>
              <a:buFont typeface="Wingdings 2" panose="05020102010507070707" pitchFamily="18" charset="2"/>
              <a:buNone/>
            </a:pPr>
            <a:r>
              <a:rPr lang="en-US" altLang="en-US" sz="1800" smtClean="0">
                <a:solidFill>
                  <a:srgbClr val="0000FF"/>
                </a:solidFill>
                <a:latin typeface="Lucida Console" panose="020B0609040504020204" pitchFamily="49" charset="0"/>
              </a:rPr>
              <a:t>	import static</a:t>
            </a:r>
            <a:r>
              <a:rPr lang="en-US" altLang="en-US" sz="1800" smtClean="0">
                <a:solidFill>
                  <a:srgbClr val="000000"/>
                </a:solidFill>
                <a:latin typeface="Lucida Console" panose="020B0609040504020204" pitchFamily="49" charset="0"/>
              </a:rPr>
              <a:t> </a:t>
            </a:r>
            <a:r>
              <a:rPr lang="en-US" altLang="en-US" sz="1800" i="1" smtClean="0">
                <a:solidFill>
                  <a:srgbClr val="000000"/>
                </a:solidFill>
                <a:latin typeface="AGaramond" pitchFamily="18" charset="0"/>
              </a:rPr>
              <a:t>packageName</a:t>
            </a:r>
            <a:r>
              <a:rPr lang="en-US" altLang="en-US" sz="1800" i="1" smtClean="0">
                <a:solidFill>
                  <a:srgbClr val="000000"/>
                </a:solidFill>
                <a:latin typeface="Lucida Console" panose="020B0609040504020204" pitchFamily="49" charset="0"/>
              </a:rPr>
              <a:t>.</a:t>
            </a:r>
            <a:r>
              <a:rPr lang="en-US" altLang="en-US" sz="1800" i="1" smtClean="0">
                <a:solidFill>
                  <a:srgbClr val="000000"/>
                </a:solidFill>
                <a:latin typeface="AGaramond" pitchFamily="18" charset="0"/>
              </a:rPr>
              <a:t>ClassName</a:t>
            </a:r>
            <a:r>
              <a:rPr lang="en-US" altLang="en-US" sz="1800" i="1" smtClean="0">
                <a:solidFill>
                  <a:srgbClr val="000000"/>
                </a:solidFill>
                <a:latin typeface="Lucida Console" panose="020B0609040504020204" pitchFamily="49" charset="0"/>
              </a:rPr>
              <a:t>.</a:t>
            </a:r>
            <a:r>
              <a:rPr lang="en-US" altLang="en-US" sz="1800" i="1" smtClean="0">
                <a:solidFill>
                  <a:srgbClr val="000000"/>
                </a:solidFill>
                <a:latin typeface="AGaramond" pitchFamily="18" charset="0"/>
              </a:rPr>
              <a:t>staticMemberName</a:t>
            </a:r>
            <a:r>
              <a:rPr lang="en-US" altLang="en-US" sz="1800" i="1" smtClean="0">
                <a:solidFill>
                  <a:srgbClr val="000000"/>
                </a:solidFill>
                <a:latin typeface="Lucida Console" panose="020B0609040504020204" pitchFamily="49" charset="0"/>
              </a:rPr>
              <a:t>; </a:t>
            </a:r>
          </a:p>
          <a:p>
            <a:pPr eaLnBrk="1" hangingPunct="1">
              <a:lnSpc>
                <a:spcPct val="80000"/>
              </a:lnSpc>
            </a:pPr>
            <a:r>
              <a:rPr lang="en-US" altLang="en-US" sz="2300" smtClean="0">
                <a:solidFill>
                  <a:srgbClr val="000000"/>
                </a:solidFill>
                <a:latin typeface="Times New Roman" panose="02020603050405020304" pitchFamily="18" charset="0"/>
              </a:rPr>
              <a:t>where </a:t>
            </a:r>
            <a:r>
              <a:rPr lang="en-US" altLang="en-US" sz="2300" i="1" smtClean="0">
                <a:solidFill>
                  <a:srgbClr val="000000"/>
                </a:solidFill>
                <a:latin typeface="Times New Roman" panose="02020603050405020304" pitchFamily="18" charset="0"/>
              </a:rPr>
              <a:t>packageName </a:t>
            </a:r>
            <a:r>
              <a:rPr lang="en-US" altLang="en-US" sz="2300" smtClean="0">
                <a:solidFill>
                  <a:srgbClr val="000000"/>
                </a:solidFill>
                <a:latin typeface="Times New Roman" panose="02020603050405020304" pitchFamily="18" charset="0"/>
              </a:rPr>
              <a:t>is the package of the class, ClassName is the name of the class and </a:t>
            </a:r>
            <a:r>
              <a:rPr lang="en-US" altLang="en-US" sz="2300" i="1" smtClean="0">
                <a:solidFill>
                  <a:srgbClr val="000000"/>
                </a:solidFill>
                <a:latin typeface="Times New Roman" panose="02020603050405020304" pitchFamily="18" charset="0"/>
              </a:rPr>
              <a:t>staticMemberName </a:t>
            </a:r>
            <a:r>
              <a:rPr lang="en-US" altLang="en-US" sz="2300" smtClean="0">
                <a:solidFill>
                  <a:srgbClr val="000000"/>
                </a:solidFill>
                <a:latin typeface="Times New Roman" panose="02020603050405020304" pitchFamily="18" charset="0"/>
              </a:rPr>
              <a:t>is the name of the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field or method. </a:t>
            </a:r>
          </a:p>
          <a:p>
            <a:pPr eaLnBrk="1" hangingPunct="1">
              <a:lnSpc>
                <a:spcPct val="80000"/>
              </a:lnSpc>
            </a:pPr>
            <a:r>
              <a:rPr lang="en-US" altLang="en-US" sz="2300" smtClean="0">
                <a:solidFill>
                  <a:srgbClr val="000000"/>
                </a:solidFill>
                <a:latin typeface="Times New Roman" panose="02020603050405020304" pitchFamily="18" charset="0"/>
              </a:rPr>
              <a:t>The following syntax imports all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members of a class:</a:t>
            </a:r>
          </a:p>
          <a:p>
            <a:pPr lvl="2" eaLnBrk="1" hangingPunct="1">
              <a:lnSpc>
                <a:spcPct val="80000"/>
              </a:lnSpc>
              <a:buFont typeface="Wingdings 2" panose="05020102010507070707" pitchFamily="18" charset="2"/>
              <a:buNone/>
            </a:pPr>
            <a:r>
              <a:rPr lang="en-US" altLang="en-US" sz="1800" smtClean="0">
                <a:solidFill>
                  <a:srgbClr val="0000FF"/>
                </a:solidFill>
                <a:latin typeface="Lucida Console" panose="020B0609040504020204" pitchFamily="49" charset="0"/>
              </a:rPr>
              <a:t>	import static</a:t>
            </a:r>
            <a:r>
              <a:rPr lang="en-US" altLang="en-US" sz="1800" smtClean="0">
                <a:solidFill>
                  <a:srgbClr val="000000"/>
                </a:solidFill>
                <a:latin typeface="Lucida Console" panose="020B0609040504020204" pitchFamily="49" charset="0"/>
              </a:rPr>
              <a:t> </a:t>
            </a:r>
            <a:r>
              <a:rPr lang="en-US" altLang="en-US" sz="1800" i="1" smtClean="0">
                <a:solidFill>
                  <a:srgbClr val="000000"/>
                </a:solidFill>
                <a:latin typeface="AGaramond" pitchFamily="18" charset="0"/>
              </a:rPr>
              <a:t>packageName</a:t>
            </a:r>
            <a:r>
              <a:rPr lang="en-US" altLang="en-US" sz="1800" i="1" smtClean="0">
                <a:solidFill>
                  <a:srgbClr val="000000"/>
                </a:solidFill>
                <a:latin typeface="Lucida Console" panose="020B0609040504020204" pitchFamily="49" charset="0"/>
              </a:rPr>
              <a:t>.</a:t>
            </a:r>
            <a:r>
              <a:rPr lang="en-US" altLang="en-US" sz="1800" i="1" smtClean="0">
                <a:solidFill>
                  <a:srgbClr val="000000"/>
                </a:solidFill>
                <a:latin typeface="AGaramond" pitchFamily="18" charset="0"/>
              </a:rPr>
              <a:t>ClassName</a:t>
            </a:r>
            <a:r>
              <a:rPr lang="en-US" altLang="en-US" sz="1800" i="1" smtClean="0">
                <a:solidFill>
                  <a:srgbClr val="000000"/>
                </a:solidFill>
                <a:latin typeface="Lucida Console" panose="020B0609040504020204" pitchFamily="49" charset="0"/>
              </a:rPr>
              <a:t>.*;</a:t>
            </a:r>
          </a:p>
          <a:p>
            <a:pPr eaLnBrk="1" hangingPunct="1">
              <a:lnSpc>
                <a:spcPct val="80000"/>
              </a:lnSpc>
            </a:pPr>
            <a:r>
              <a:rPr lang="en-US" altLang="en-US" sz="2300" smtClean="0">
                <a:solidFill>
                  <a:srgbClr val="000000"/>
                </a:solidFill>
                <a:latin typeface="Times New Roman" panose="02020603050405020304" pitchFamily="18" charset="0"/>
              </a:rPr>
              <a:t>where </a:t>
            </a:r>
            <a:r>
              <a:rPr lang="en-US" altLang="en-US" sz="2300" i="1" smtClean="0">
                <a:solidFill>
                  <a:srgbClr val="000000"/>
                </a:solidFill>
                <a:latin typeface="Times New Roman" panose="02020603050405020304" pitchFamily="18" charset="0"/>
              </a:rPr>
              <a:t>packageName </a:t>
            </a:r>
            <a:r>
              <a:rPr lang="en-US" altLang="en-US" sz="2300" smtClean="0">
                <a:solidFill>
                  <a:srgbClr val="000000"/>
                </a:solidFill>
                <a:latin typeface="Times New Roman" panose="02020603050405020304" pitchFamily="18" charset="0"/>
              </a:rPr>
              <a:t>is the package of the class and </a:t>
            </a:r>
            <a:r>
              <a:rPr lang="en-US" altLang="en-US" sz="2300" i="1" smtClean="0">
                <a:solidFill>
                  <a:srgbClr val="000000"/>
                </a:solidFill>
                <a:latin typeface="Times New Roman" panose="02020603050405020304" pitchFamily="18" charset="0"/>
              </a:rPr>
              <a:t>ClassName</a:t>
            </a:r>
            <a:r>
              <a:rPr lang="en-US" altLang="en-US" sz="2300" smtClean="0">
                <a:solidFill>
                  <a:srgbClr val="000000"/>
                </a:solidFill>
                <a:latin typeface="Times New Roman" panose="02020603050405020304" pitchFamily="18" charset="0"/>
              </a:rPr>
              <a:t> is the name of the class.</a:t>
            </a:r>
          </a:p>
          <a:p>
            <a:pPr lvl="1" eaLnBrk="1" hangingPunct="1">
              <a:lnSpc>
                <a:spcPct val="80000"/>
              </a:lnSpc>
            </a:pPr>
            <a:r>
              <a:rPr lang="en-US" altLang="en-US" sz="2000" smtClean="0">
                <a:solidFill>
                  <a:srgbClr val="000000"/>
                </a:solidFill>
                <a:latin typeface="Lucida Console" panose="020B0609040504020204" pitchFamily="49" charset="0"/>
              </a:rPr>
              <a:t>*</a:t>
            </a:r>
            <a:r>
              <a:rPr lang="en-US" altLang="en-US" sz="2000" smtClean="0">
                <a:solidFill>
                  <a:srgbClr val="000000"/>
                </a:solidFill>
                <a:latin typeface="Times New Roman" panose="02020603050405020304" pitchFamily="18" charset="0"/>
              </a:rPr>
              <a:t> indicates that </a:t>
            </a:r>
            <a:r>
              <a:rPr lang="en-US" altLang="en-US" sz="2000" i="1" smtClean="0">
                <a:solidFill>
                  <a:srgbClr val="000000"/>
                </a:solidFill>
                <a:latin typeface="Times New Roman" panose="02020603050405020304" pitchFamily="18" charset="0"/>
              </a:rPr>
              <a:t>all </a:t>
            </a:r>
            <a:r>
              <a:rPr lang="en-US" altLang="en-US" sz="2000" smtClean="0">
                <a:solidFill>
                  <a:srgbClr val="000000"/>
                </a:solidFill>
                <a:latin typeface="Lucida Console" panose="020B0609040504020204" pitchFamily="49" charset="0"/>
              </a:rPr>
              <a:t>static</a:t>
            </a:r>
            <a:r>
              <a:rPr lang="en-US" altLang="en-US" sz="2000" smtClean="0">
                <a:solidFill>
                  <a:srgbClr val="000000"/>
                </a:solidFill>
                <a:latin typeface="Times New Roman" panose="02020603050405020304" pitchFamily="18" charset="0"/>
              </a:rPr>
              <a:t> members of the specified class should be available for use in the class(es) declared in the file</a:t>
            </a:r>
            <a:r>
              <a:rPr lang="en-US" altLang="en-US" sz="2000" i="1" smtClean="0">
                <a:solidFill>
                  <a:srgbClr val="000000"/>
                </a:solidFill>
                <a:latin typeface="Times New Roman" panose="02020603050405020304" pitchFamily="18" charset="0"/>
              </a:rPr>
              <a:t>. </a:t>
            </a:r>
          </a:p>
          <a:p>
            <a:pPr eaLnBrk="1" hangingPunct="1">
              <a:lnSpc>
                <a:spcPct val="80000"/>
              </a:lnSpc>
            </a:pP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import declarations import only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class members. </a:t>
            </a:r>
          </a:p>
          <a:p>
            <a:pPr eaLnBrk="1" hangingPunct="1">
              <a:lnSpc>
                <a:spcPct val="80000"/>
              </a:lnSpc>
            </a:pPr>
            <a:r>
              <a:rPr lang="en-US" altLang="en-US" sz="2300" smtClean="0">
                <a:solidFill>
                  <a:srgbClr val="000000"/>
                </a:solidFill>
                <a:latin typeface="Times New Roman" panose="02020603050405020304" pitchFamily="18" charset="0"/>
              </a:rPr>
              <a:t>Regular </a:t>
            </a:r>
            <a:r>
              <a:rPr lang="en-US" altLang="en-US" sz="2300" smtClean="0">
                <a:solidFill>
                  <a:srgbClr val="000000"/>
                </a:solidFill>
                <a:latin typeface="Lucida Console" panose="020B0609040504020204" pitchFamily="49" charset="0"/>
              </a:rPr>
              <a:t>import</a:t>
            </a:r>
            <a:r>
              <a:rPr lang="en-US" altLang="en-US" sz="2300" smtClean="0">
                <a:solidFill>
                  <a:srgbClr val="000000"/>
                </a:solidFill>
                <a:latin typeface="Times New Roman" panose="02020603050405020304" pitchFamily="18" charset="0"/>
              </a:rPr>
              <a:t> statements should be used to specify the classes used in a program.</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jhtp_08_OBP_Page_6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jhtp_08_OBP_Page_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8.13  </a:t>
            </a:r>
            <a:r>
              <a:rPr lang="en-US" smtClean="0">
                <a:solidFill>
                  <a:srgbClr val="3380E6"/>
                </a:solidFill>
                <a:latin typeface="Lucida Console"/>
              </a:rPr>
              <a:t>final</a:t>
            </a:r>
            <a:r>
              <a:rPr lang="en-US" smtClean="0">
                <a:solidFill>
                  <a:srgbClr val="3380E6"/>
                </a:solidFill>
                <a:latin typeface="Arial"/>
              </a:rPr>
              <a:t> Instance Variables</a:t>
            </a:r>
          </a:p>
        </p:txBody>
      </p:sp>
      <p:sp>
        <p:nvSpPr>
          <p:cNvPr id="108547"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The </a:t>
            </a:r>
            <a:r>
              <a:rPr lang="en-US" altLang="en-US" sz="2500" smtClean="0">
                <a:solidFill>
                  <a:srgbClr val="0000FF"/>
                </a:solidFill>
                <a:latin typeface="Times New Roman" panose="02020603050405020304" pitchFamily="18" charset="0"/>
              </a:rPr>
              <a:t>principle of least privilege</a:t>
            </a:r>
            <a:r>
              <a:rPr lang="en-US" altLang="en-US" sz="2500" smtClean="0">
                <a:solidFill>
                  <a:srgbClr val="000000"/>
                </a:solidFill>
                <a:latin typeface="Times New Roman" panose="02020603050405020304" pitchFamily="18" charset="0"/>
              </a:rPr>
              <a:t> is fundamental to good software engineering. </a:t>
            </a:r>
          </a:p>
          <a:p>
            <a:pPr lvl="1" eaLnBrk="1" hangingPunct="1"/>
            <a:r>
              <a:rPr lang="en-US" altLang="en-US" sz="2100" smtClean="0">
                <a:solidFill>
                  <a:srgbClr val="000000"/>
                </a:solidFill>
                <a:latin typeface="Times New Roman" panose="02020603050405020304" pitchFamily="18" charset="0"/>
              </a:rPr>
              <a:t>Code should be granted only the amount of privilege and access that it needs to accomplish its designated task, but no more. </a:t>
            </a:r>
          </a:p>
          <a:p>
            <a:pPr lvl="1" eaLnBrk="1" hangingPunct="1"/>
            <a:r>
              <a:rPr lang="en-US" altLang="en-US" sz="2100" smtClean="0">
                <a:solidFill>
                  <a:srgbClr val="000000"/>
                </a:solidFill>
                <a:latin typeface="Times New Roman" panose="02020603050405020304" pitchFamily="18" charset="0"/>
              </a:rPr>
              <a:t>Makes your programs more robust by preventing code from accidentally (or maliciously) modifying variable values and calling methods that should not be accessible. </a:t>
            </a:r>
          </a:p>
          <a:p>
            <a:pPr eaLnBrk="1" hangingPunct="1"/>
            <a:r>
              <a:rPr lang="en-US" altLang="en-US" sz="2500" smtClean="0">
                <a:solidFill>
                  <a:srgbClr val="000000"/>
                </a:solidFill>
                <a:latin typeface="Times New Roman" panose="02020603050405020304" pitchFamily="18" charset="0"/>
              </a:rPr>
              <a:t>Keyword </a:t>
            </a:r>
            <a:r>
              <a:rPr lang="en-US" altLang="en-US" sz="2500" smtClean="0">
                <a:solidFill>
                  <a:srgbClr val="000000"/>
                </a:solidFill>
                <a:latin typeface="Lucida Console" panose="020B0609040504020204" pitchFamily="49" charset="0"/>
              </a:rPr>
              <a:t>final</a:t>
            </a:r>
            <a:r>
              <a:rPr lang="en-US" altLang="en-US" sz="2500" smtClean="0">
                <a:solidFill>
                  <a:srgbClr val="000000"/>
                </a:solidFill>
                <a:latin typeface="Times New Roman" panose="02020603050405020304" pitchFamily="18" charset="0"/>
              </a:rPr>
              <a:t> specifies that a variable is not modifiable (i.e., it’s a constant) and any attempt to modify it is an error. </a:t>
            </a:r>
          </a:p>
          <a:p>
            <a:pPr lvl="2" eaLnBrk="1" hangingPunct="1">
              <a:buFont typeface="Wingdings 2" panose="05020102010507070707" pitchFamily="18" charset="2"/>
              <a:buNone/>
            </a:pPr>
            <a:r>
              <a:rPr lang="en-US" altLang="en-US" sz="1900" smtClean="0">
                <a:solidFill>
                  <a:srgbClr val="0000FF"/>
                </a:solidFill>
                <a:latin typeface="Lucida Console" panose="020B0609040504020204" pitchFamily="49" charset="0"/>
              </a:rPr>
              <a:t>	private final int</a:t>
            </a:r>
            <a:r>
              <a:rPr lang="en-US" altLang="en-US" sz="1900" smtClean="0">
                <a:solidFill>
                  <a:srgbClr val="000000"/>
                </a:solidFill>
                <a:latin typeface="Lucida Console" panose="020B0609040504020204" pitchFamily="49" charset="0"/>
              </a:rPr>
              <a:t> </a:t>
            </a:r>
            <a:r>
              <a:rPr lang="en-US" altLang="en-US" sz="1900" smtClean="0">
                <a:solidFill>
                  <a:srgbClr val="128AFF"/>
                </a:solidFill>
                <a:latin typeface="Lucida Console" panose="020B0609040504020204" pitchFamily="49" charset="0"/>
              </a:rPr>
              <a:t>INCREMENT</a:t>
            </a:r>
            <a:r>
              <a:rPr lang="en-US" altLang="en-US" sz="1900" smtClean="0">
                <a:solidFill>
                  <a:srgbClr val="000000"/>
                </a:solidFill>
                <a:latin typeface="Lucida Console" panose="020B0609040504020204" pitchFamily="49" charset="0"/>
              </a:rPr>
              <a:t>;</a:t>
            </a:r>
          </a:p>
          <a:p>
            <a:pPr lvl="1" eaLnBrk="1" hangingPunct="1"/>
            <a:r>
              <a:rPr lang="en-US" altLang="en-US" sz="2100" smtClean="0">
                <a:solidFill>
                  <a:srgbClr val="000000"/>
                </a:solidFill>
                <a:latin typeface="Times New Roman" panose="02020603050405020304" pitchFamily="18" charset="0"/>
              </a:rPr>
              <a:t>Declares a </a:t>
            </a:r>
            <a:r>
              <a:rPr lang="en-US" altLang="en-US" sz="2100" smtClean="0">
                <a:solidFill>
                  <a:srgbClr val="000000"/>
                </a:solidFill>
                <a:latin typeface="Lucida Console" panose="020B0609040504020204" pitchFamily="49" charset="0"/>
              </a:rPr>
              <a:t>final</a:t>
            </a:r>
            <a:r>
              <a:rPr lang="en-US" altLang="en-US" sz="2100" smtClean="0">
                <a:solidFill>
                  <a:srgbClr val="000000"/>
                </a:solidFill>
                <a:latin typeface="Times New Roman" panose="02020603050405020304" pitchFamily="18" charset="0"/>
              </a:rPr>
              <a:t> (constant) instance variable </a:t>
            </a:r>
            <a:r>
              <a:rPr lang="en-US" altLang="en-US" sz="2100" smtClean="0">
                <a:solidFill>
                  <a:srgbClr val="000000"/>
                </a:solidFill>
                <a:latin typeface="Lucida Console" panose="020B0609040504020204" pitchFamily="49" charset="0"/>
              </a:rPr>
              <a:t>INCREMENT</a:t>
            </a:r>
            <a:r>
              <a:rPr lang="en-US" altLang="en-US" sz="2100" smtClean="0">
                <a:solidFill>
                  <a:srgbClr val="000000"/>
                </a:solidFill>
                <a:latin typeface="Times New Roman" panose="02020603050405020304" pitchFamily="18" charset="0"/>
              </a:rPr>
              <a:t> of type </a:t>
            </a:r>
            <a:r>
              <a:rPr lang="en-US" altLang="en-US" sz="2100" smtClean="0">
                <a:solidFill>
                  <a:srgbClr val="000000"/>
                </a:solidFill>
                <a:latin typeface="Lucida Console" panose="020B0609040504020204" pitchFamily="49" charset="0"/>
              </a:rPr>
              <a:t>int</a:t>
            </a:r>
            <a:r>
              <a:rPr lang="en-US" altLang="en-US" sz="210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8.13  </a:t>
            </a:r>
            <a:r>
              <a:rPr lang="en-US" dirty="0" smtClean="0">
                <a:solidFill>
                  <a:srgbClr val="3380E6"/>
                </a:solidFill>
                <a:latin typeface="Lucida Console"/>
              </a:rPr>
              <a:t>final</a:t>
            </a:r>
            <a:r>
              <a:rPr lang="en-US" dirty="0" smtClean="0">
                <a:solidFill>
                  <a:srgbClr val="3380E6"/>
                </a:solidFill>
                <a:latin typeface="Arial"/>
              </a:rPr>
              <a:t> Instance Variables (cont.)</a:t>
            </a:r>
          </a:p>
        </p:txBody>
      </p:sp>
      <p:sp>
        <p:nvSpPr>
          <p:cNvPr id="109571" name="Text Placeholder 2"/>
          <p:cNvSpPr>
            <a:spLocks noGrp="1"/>
          </p:cNvSpPr>
          <p:nvPr>
            <p:ph type="body" idx="1"/>
          </p:nvPr>
        </p:nvSpPr>
        <p:spPr/>
        <p:txBody>
          <a:bodyPr/>
          <a:lstStyle/>
          <a:p>
            <a:pPr eaLnBrk="1" hangingPunct="1"/>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variables can be initialized when they are declared or by each of the class’s constructors so that each object of the class has a different value.</a:t>
            </a:r>
          </a:p>
          <a:p>
            <a:pPr eaLnBrk="1" hangingPunct="1"/>
            <a:r>
              <a:rPr lang="en-US" altLang="en-US" smtClean="0">
                <a:solidFill>
                  <a:srgbClr val="000000"/>
                </a:solidFill>
                <a:latin typeface="Times New Roman" panose="02020603050405020304" pitchFamily="18" charset="0"/>
              </a:rPr>
              <a:t>If a class provides multiple constructors, every one would be required to initialize each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variable. </a:t>
            </a:r>
          </a:p>
          <a:p>
            <a:pPr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variable cannot be modified by assignment after it’s initialized. </a:t>
            </a:r>
          </a:p>
          <a:p>
            <a:pPr eaLnBrk="1" hangingPunct="1"/>
            <a:r>
              <a:rPr lang="en-US" altLang="en-US" smtClean="0">
                <a:solidFill>
                  <a:srgbClr val="000000"/>
                </a:solidFill>
                <a:latin typeface="Times New Roman" panose="02020603050405020304" pitchFamily="18" charset="0"/>
              </a:rPr>
              <a:t>If a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variable is not initialized, a compilation error occurs.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jhtp_08_OBP_Page_6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1540</TotalTime>
  <Words>5000</Words>
  <Application>Microsoft Office PowerPoint</Application>
  <PresentationFormat>On-screen Show (4:3)</PresentationFormat>
  <Paragraphs>413</Paragraphs>
  <Slides>122</Slides>
  <Notes>46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122</vt:i4>
      </vt:variant>
    </vt:vector>
  </HeadingPairs>
  <TitlesOfParts>
    <vt:vector size="134" baseType="lpstr">
      <vt:lpstr>Arial</vt:lpstr>
      <vt:lpstr>Lucida Sans Unicode</vt:lpstr>
      <vt:lpstr>Wingdings 3</vt:lpstr>
      <vt:lpstr>Verdana</vt:lpstr>
      <vt:lpstr>Wingdings 2</vt:lpstr>
      <vt:lpstr>Calibri</vt:lpstr>
      <vt:lpstr>Times New Roman</vt:lpstr>
      <vt:lpstr>Lucida Console</vt:lpstr>
      <vt:lpstr>LucidaSansTypewriter</vt:lpstr>
      <vt:lpstr>Wingdings</vt:lpstr>
      <vt:lpstr>AGaramond</vt:lpstr>
      <vt:lpstr>Concourse</vt:lpstr>
      <vt:lpstr>Chapter 8 Classes and Objects: A Deeper Look</vt:lpstr>
      <vt:lpstr>PowerPoint Presentation</vt:lpstr>
      <vt:lpstr>PowerPoint Presentation</vt:lpstr>
      <vt:lpstr>8.1  Introduction </vt:lpstr>
      <vt:lpstr>8.2  Time Class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8.2  Time Class Case Study (Cont.)</vt:lpstr>
      <vt:lpstr>8.2  Time Class Case Study (Cont.)</vt:lpstr>
      <vt:lpstr>8.2  Time Class Case Study (Cont.)</vt:lpstr>
      <vt:lpstr>8.2  Time Class Case Study (Cont.)</vt:lpstr>
      <vt:lpstr>PowerPoint Presentation</vt:lpstr>
      <vt:lpstr>PowerPoint Presentation</vt:lpstr>
      <vt:lpstr>8.2  Time Class Case Study (Cont.)</vt:lpstr>
      <vt:lpstr>8.3  Controlling Access to Members </vt:lpstr>
      <vt:lpstr>PowerPoint Presentation</vt:lpstr>
      <vt:lpstr>PowerPoint Presentation</vt:lpstr>
      <vt:lpstr>PowerPoint Presentation</vt:lpstr>
      <vt:lpstr>8.4  Referring to the Current Object’s Members with the this Reference</vt:lpstr>
      <vt:lpstr>8.4  Referring to the Current Object’s Members with the this Reference (Cont.)</vt:lpstr>
      <vt:lpstr>PowerPoint Presentation</vt:lpstr>
      <vt:lpstr>PowerPoint Presentation</vt:lpstr>
      <vt:lpstr>PowerPoint Presentation</vt:lpstr>
      <vt:lpstr>8.4  Referring to the Current Object’s Members with the this Reference (Cont.)</vt:lpstr>
      <vt:lpstr>PowerPoint Presentation</vt:lpstr>
      <vt:lpstr>PowerPoint Presentation</vt:lpstr>
      <vt:lpstr>8.5  Time Class Case Study: Overloaded Constructors </vt:lpstr>
      <vt:lpstr>8.5  Time Class Case Study: Overloaded Constructors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8.5  Time Class Case Study: Overloaded Constructors (Cont.)</vt:lpstr>
      <vt:lpstr>8.5  Time Class Case Study: Overloaded Constructors (Cont.)</vt:lpstr>
      <vt:lpstr>8.5  Time Class Case Study: Overloaded Constructors (Cont.)</vt:lpstr>
      <vt:lpstr>8.6  Default and No-Argument Constructors</vt:lpstr>
      <vt:lpstr>PowerPoint Presentation</vt:lpstr>
      <vt:lpstr>PowerPoint Presentation</vt:lpstr>
      <vt:lpstr>8.7  Notes on Set and Get Methods</vt:lpstr>
      <vt:lpstr>8.7  Notes on Set and Get Methods (Cont.)</vt:lpstr>
      <vt:lpstr>PowerPoint Presentation</vt:lpstr>
      <vt:lpstr>PowerPoint Presentation</vt:lpstr>
      <vt:lpstr>8.7  Notes on Set and Get Methods (Cont.)</vt:lpstr>
      <vt:lpstr>PowerPoint Presentation</vt:lpstr>
      <vt:lpstr>PowerPoint Presentation</vt:lpstr>
      <vt:lpstr>8.8  Composition</vt:lpstr>
      <vt:lpstr>PowerPoint Presentation</vt:lpstr>
      <vt:lpstr>PowerPoint Presentation</vt:lpstr>
      <vt:lpstr>PowerPoint Presentation</vt:lpstr>
      <vt:lpstr>PowerPoint Presentation</vt:lpstr>
      <vt:lpstr>PowerPoint Presentation</vt:lpstr>
      <vt:lpstr>PowerPoint Presentation</vt:lpstr>
      <vt:lpstr>8.9  enum Types</vt:lpstr>
      <vt:lpstr>8.9  Enum Types (Cont.)</vt:lpstr>
      <vt:lpstr>8.9  Enum Types (Cont.)</vt:lpstr>
      <vt:lpstr>PowerPoint Presentation</vt:lpstr>
      <vt:lpstr>PowerPoint Presentation</vt:lpstr>
      <vt:lpstr>PowerPoint Presentation</vt:lpstr>
      <vt:lpstr>PowerPoint Presentation</vt:lpstr>
      <vt:lpstr>8.9   Enum Types (Cont.)</vt:lpstr>
      <vt:lpstr>PowerPoint Presentation</vt:lpstr>
      <vt:lpstr>8.10  Garbage Collection</vt:lpstr>
      <vt:lpstr>8.10  Garbage Collection (Cont.)</vt:lpstr>
      <vt:lpstr>8.10  Garbage Collection (Cont.)</vt:lpstr>
      <vt:lpstr>8.10  Garbage Collection (Cont.)</vt:lpstr>
      <vt:lpstr>PowerPoint Presentation</vt:lpstr>
      <vt:lpstr>8.11  static Class Members</vt:lpstr>
      <vt:lpstr>PowerPoint Presentation</vt:lpstr>
      <vt:lpstr>8.11  static Class Members (Cont.)</vt:lpstr>
      <vt:lpstr>PowerPoint Presentation</vt:lpstr>
      <vt:lpstr>8.11  static Class Members (Cont.)</vt:lpstr>
      <vt:lpstr>PowerPoint Presentation</vt:lpstr>
      <vt:lpstr>PowerPoint Presentation</vt:lpstr>
      <vt:lpstr>PowerPoint Presentation</vt:lpstr>
      <vt:lpstr>PowerPoint Presentation</vt:lpstr>
      <vt:lpstr>PowerPoint Presentation</vt:lpstr>
      <vt:lpstr>8.11  static Class Members (Cont.)</vt:lpstr>
      <vt:lpstr>PowerPoint Presentation</vt:lpstr>
      <vt:lpstr>PowerPoint Presentation</vt:lpstr>
      <vt:lpstr>8.11  static Class Members (Cont.)</vt:lpstr>
      <vt:lpstr>8.12  static Import</vt:lpstr>
      <vt:lpstr>8.12  static Import (Cont.)</vt:lpstr>
      <vt:lpstr>PowerPoint Presentation</vt:lpstr>
      <vt:lpstr>PowerPoint Presentation</vt:lpstr>
      <vt:lpstr>8.13  final Instance Variables</vt:lpstr>
      <vt:lpstr>8.13  final Instance Variables (cont.)</vt:lpstr>
      <vt:lpstr>PowerPoint Presentation</vt:lpstr>
      <vt:lpstr>PowerPoint Presentation</vt:lpstr>
      <vt:lpstr>PowerPoint Presentation</vt:lpstr>
      <vt:lpstr>PowerPoint Presentation</vt:lpstr>
      <vt:lpstr>8.14  Package Access</vt:lpstr>
      <vt:lpstr>PowerPoint Presentation</vt:lpstr>
      <vt:lpstr>PowerPoint Presentation</vt:lpstr>
      <vt:lpstr>PowerPoint Presentation</vt:lpstr>
      <vt:lpstr>8.15  Using BigDecimal for Precise Monetary Calculations</vt:lpstr>
      <vt:lpstr>PowerPoint Presentation</vt:lpstr>
      <vt:lpstr>PowerPoint Presentation</vt:lpstr>
      <vt:lpstr>PowerPoint Presentation</vt:lpstr>
      <vt:lpstr>8.15  Using BigDecimal for Precise Monetary Calculations (Cont.)</vt:lpstr>
      <vt:lpstr>8.15  Using BigDecimal for Precise Monetary Calculations (Cont.)</vt:lpstr>
      <vt:lpstr>8.15  Using BigDecimal for Precise Monetary Calculations (Cont.)</vt:lpstr>
      <vt:lpstr>8.15  Using BigDecimal for Precise Monetary Calculations (Cont.)</vt:lpstr>
      <vt:lpstr>8.16  (Optional) GUI and Graphics Case Study: Using Objects with 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Classes and Objects: A Deeper Look</dc:title>
  <dc:creator>paul</dc:creator>
  <cp:lastModifiedBy>Mathews Chibuluma</cp:lastModifiedBy>
  <cp:revision>50</cp:revision>
  <dcterms:created xsi:type="dcterms:W3CDTF">2009-05-09T15:31:54Z</dcterms:created>
  <dcterms:modified xsi:type="dcterms:W3CDTF">2021-03-16T04:24:22Z</dcterms:modified>
</cp:coreProperties>
</file>